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</p:sldMasterIdLst>
  <p:notesMasterIdLst>
    <p:notesMasterId r:id="rId12"/>
  </p:notesMasterIdLst>
  <p:handoutMasterIdLst>
    <p:handoutMasterId r:id="rId13"/>
  </p:handoutMasterIdLst>
  <p:sldIdLst>
    <p:sldId id="260" r:id="rId6"/>
    <p:sldId id="386" r:id="rId7"/>
    <p:sldId id="387" r:id="rId8"/>
    <p:sldId id="388" r:id="rId9"/>
    <p:sldId id="389" r:id="rId10"/>
    <p:sldId id="375" r:id="rId11"/>
  </p:sldIdLst>
  <p:sldSz cx="1080135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012660-EBD5-4D7F-9151-2CBBAFA5F79B}">
          <p14:sldIdLst>
            <p14:sldId id="260"/>
            <p14:sldId id="386"/>
            <p14:sldId id="387"/>
            <p14:sldId id="388"/>
            <p14:sldId id="389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3EBF5"/>
    <a:srgbClr val="C2CDE2"/>
    <a:srgbClr val="CEDDF1"/>
    <a:srgbClr val="CBD3E8"/>
    <a:srgbClr val="217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200" autoAdjust="0"/>
  </p:normalViewPr>
  <p:slideViewPr>
    <p:cSldViewPr>
      <p:cViewPr>
        <p:scale>
          <a:sx n="62" d="100"/>
          <a:sy n="62" d="100"/>
        </p:scale>
        <p:origin x="-504" y="12"/>
      </p:cViewPr>
      <p:guideLst>
        <p:guide orient="horz" pos="2160"/>
        <p:guide pos="384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459" y="0"/>
            <a:ext cx="2971909" cy="499142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459" y="9448142"/>
            <a:ext cx="2971909" cy="499141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59" y="2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747713"/>
            <a:ext cx="58737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4" rIns="93112" bIns="46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58" y="4724878"/>
            <a:ext cx="5485091" cy="4476113"/>
          </a:xfrm>
          <a:prstGeom prst="rect">
            <a:avLst/>
          </a:prstGeom>
        </p:spPr>
        <p:txBody>
          <a:bodyPr vert="horz" lIns="93112" tIns="46554" rIns="93112" bIns="465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59" y="9448138"/>
            <a:ext cx="2971909" cy="497525"/>
          </a:xfrm>
          <a:prstGeom prst="rect">
            <a:avLst/>
          </a:prstGeom>
        </p:spPr>
        <p:txBody>
          <a:bodyPr vert="horz" lIns="93112" tIns="46554" rIns="93112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A6E20A-40CF-4EBF-9C75-0FAA42B461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79" y="2996952"/>
            <a:ext cx="8591005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79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4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4DF69-0B4F-4366-BE9A-722F5072042C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19" y="501404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fld id="{68050D87-8422-40D4-86A1-3BD184344E0E}" type="datetime1">
              <a:rPr lang="ru-RU" smtClean="0"/>
              <a:t>15.05.2019</a:t>
            </a:fld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1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3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753-EFFC-4370-915F-89E18F1A771C}" type="datetime1">
              <a:rPr lang="ru-RU" smtClean="0"/>
              <a:t>15.05.2019</a:t>
            </a:fld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8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148390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4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60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C569AF-A904-4586-846A-A8C2E7F73443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B9B9-AAC1-484F-A4BB-CDA6555FF26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251281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648-CCCC-4669-BB6C-088EF2C0A7C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7F66-5834-4CA5-869C-93BE3D47D81F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1"/>
            <a:ext cx="342042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9F23-1208-40E8-9A3F-3558850248A5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251281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1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D6BE-23DC-42ED-8144-BAE9A53F2505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6113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C457-0E92-4A00-A20B-460D1FBB5FCF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BC95-37CE-403D-BF81-492A7F9B06A8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1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2A5-C5EF-4900-B4F9-9996219DDBD9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2175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2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B89A-2286-4265-9B7A-B0FDEA8757FE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55" y="251281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3395-ACF1-4616-81EE-E525527B68FD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851E-61B9-4880-880F-6E43CC4DF144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920085"/>
            <a:ext cx="4770596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C97F07-9143-495C-82BD-6308D1C7CA37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50394" y="6356351"/>
            <a:ext cx="396049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361170" y="6356351"/>
            <a:ext cx="9001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6958A-D6FA-4543-9E6F-F3E06896E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9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9" y="485342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9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5E9F-46CB-455D-B130-07A19092CA97}" type="datetime1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3" y="76201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4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4FBFBD-9DED-42CD-A11C-4C73A3C514D6}" type="datetime1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37" y="6308735"/>
            <a:ext cx="2619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3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28" y="501404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04A78F4-52EE-4313-A624-CD5A131AAF2A}" type="datetime1">
              <a:rPr lang="ru-RU" smtClean="0"/>
              <a:t>15.05.2019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4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5" y="614357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fld id="{1C3389AA-53EF-463E-AF04-3F83173674B4}" type="datetime1">
              <a:rPr lang="ru-RU" smtClean="0"/>
              <a:t>15.05.2019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5" y="49900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" y="42309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2" y="42309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568548" y="2478885"/>
            <a:ext cx="6264696" cy="303834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>
              <a:defRPr/>
            </a:pPr>
            <a:r>
              <a:rPr lang="ru-RU" sz="2800" dirty="0" smtClean="0"/>
              <a:t>положения </a:t>
            </a:r>
            <a:r>
              <a:rPr lang="ru-RU" sz="2800" dirty="0"/>
              <a:t>о создании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функционировании апелляционного рабочего органа Совета по оценочной деятельности</a:t>
            </a:r>
            <a:endParaRPr lang="ru-RU" altLang="ru-RU" sz="41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60372" y="1916832"/>
            <a:ext cx="475252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СОВЕТ ПО ОЦЕНОЧНОЙ 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ДЕЯТЕЛЬНОСТИ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9891" y="5805090"/>
            <a:ext cx="4916053" cy="9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alt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0315" y="246063"/>
            <a:ext cx="9179784" cy="501650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создание </a:t>
            </a:r>
            <a:r>
              <a:rPr lang="ru-RU" dirty="0">
                <a:solidFill>
                  <a:srgbClr val="0070C0"/>
                </a:solidFill>
                <a:cs typeface="Arial" pitchFamily="34" charset="0"/>
              </a:rPr>
              <a:t>независимой системы </a:t>
            </a:r>
            <a:r>
              <a:rPr lang="ru-RU" dirty="0" smtClean="0">
                <a:solidFill>
                  <a:srgbClr val="0070C0"/>
                </a:solidFill>
                <a:cs typeface="Arial" pitchFamily="34" charset="0"/>
              </a:rPr>
              <a:t>досудебного </a:t>
            </a:r>
            <a:r>
              <a:rPr lang="ru-RU" dirty="0">
                <a:solidFill>
                  <a:srgbClr val="0070C0"/>
                </a:solidFill>
                <a:cs typeface="Arial" pitchFamily="34" charset="0"/>
              </a:rPr>
              <a:t>урегулирования споров </a:t>
            </a:r>
            <a:r>
              <a:rPr lang="ru-RU" dirty="0" smtClean="0">
                <a:solidFill>
                  <a:srgbClr val="0070C0"/>
                </a:solidFill>
                <a:cs typeface="Arial" pitchFamily="34" charset="0"/>
              </a:rPr>
              <a:t>по жалобам заявителей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6353" y="1205019"/>
            <a:ext cx="1910519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оценочной деятельности при Минэкономразвития России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6862" y="2651441"/>
            <a:ext cx="2429503" cy="75456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голосования членов совета по оценочной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0190" y="3701602"/>
            <a:ext cx="2429503" cy="85759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рабочему органу совета по стратегии развития оценочной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6862" y="4818301"/>
            <a:ext cx="2429503" cy="157676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 рабочим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органом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по стратегии развития оценочной деятельности детальных аспектов функционирования апелляционного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5082" y="1235306"/>
            <a:ext cx="1910519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России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2403" y="2651441"/>
            <a:ext cx="2429503" cy="1114294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положений </a:t>
            </a:r>
            <a:b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функционировании апелляционного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органа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97905" y="2624594"/>
            <a:ext cx="2429503" cy="20876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законопроекта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оценочной деятельности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Федерации»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План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законопроектной деятельности Правительства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(распоряжение 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25.12.2018 № 2935-р)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57398" y="1186356"/>
            <a:ext cx="1910519" cy="1070552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Российской Федерации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90887" y="4078533"/>
            <a:ext cx="2429503" cy="1114294"/>
          </a:xfrm>
          <a:prstGeom prst="rect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законопроекта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оценочной деятельности 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Федерации»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04307" y="5526109"/>
            <a:ext cx="2429503" cy="868961"/>
          </a:xfrm>
          <a:prstGeom prst="rect">
            <a:avLst/>
          </a:prstGeom>
          <a:ln>
            <a:solidFill>
              <a:srgbClr val="4F81BD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 </a:t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законопроекту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742878" y="1571799"/>
            <a:ext cx="1461430" cy="397567"/>
          </a:xfrm>
          <a:prstGeom prst="leftRightArrow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6444145" y="1541511"/>
            <a:ext cx="1461430" cy="397567"/>
          </a:xfrm>
          <a:prstGeom prst="leftRightArrow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22" idx="2"/>
          </p:cNvCxnSpPr>
          <p:nvPr/>
        </p:nvCxnSpPr>
        <p:spPr>
          <a:xfrm>
            <a:off x="1661613" y="2275571"/>
            <a:ext cx="2770" cy="349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" idx="2"/>
          </p:cNvCxnSpPr>
          <p:nvPr/>
        </p:nvCxnSpPr>
        <p:spPr>
          <a:xfrm flipH="1">
            <a:off x="1655136" y="3406002"/>
            <a:ext cx="6478" cy="28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62998" y="4529049"/>
            <a:ext cx="6478" cy="28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04254" y="2281898"/>
            <a:ext cx="2770" cy="349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929388" y="2253459"/>
            <a:ext cx="2770" cy="349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427154" y="3730685"/>
            <a:ext cx="6478" cy="28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451557" y="5222376"/>
            <a:ext cx="6478" cy="28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0315" y="246063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СОСТАВ И Формирование апелляционного </a:t>
            </a:r>
            <a:b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рабочего органа совета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1845" y="6021288"/>
            <a:ext cx="42047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55004" y="1112946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совета по оценочной деятельности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1845" y="3861048"/>
            <a:ext cx="4204773" cy="42506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по направлениям </a:t>
            </a:r>
            <a:b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оценочной деятельности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1846" y="5398723"/>
            <a:ext cx="1847278" cy="36290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бизнеса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1846" y="4840912"/>
            <a:ext cx="1847278" cy="46094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движимого имущества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1846" y="4385081"/>
            <a:ext cx="1847278" cy="36290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недвижимости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12102" y="2523739"/>
            <a:ext cx="764017" cy="440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121326" y="2523739"/>
            <a:ext cx="755568" cy="440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7237" y="6093296"/>
            <a:ext cx="425938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lvl="0" indent="0" algn="just"/>
            <a:r>
              <a:rPr lang="ru-RU" sz="1100" dirty="0" smtClean="0">
                <a:solidFill>
                  <a:srgbClr val="0070C0"/>
                </a:solidFill>
              </a:rPr>
              <a:t>Один член апелляционного рабочего органа может быть </a:t>
            </a:r>
            <a:br>
              <a:rPr lang="ru-RU" sz="1100" dirty="0" smtClean="0">
                <a:solidFill>
                  <a:srgbClr val="0070C0"/>
                </a:solidFill>
              </a:rPr>
            </a:br>
            <a:r>
              <a:rPr lang="ru-RU" sz="1100" dirty="0" smtClean="0">
                <a:solidFill>
                  <a:srgbClr val="0070C0"/>
                </a:solidFill>
              </a:rPr>
              <a:t>в составе не более 2-х комиссий по направлениям оценочной деятельности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9606" y="1926013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кандидатуры (в каждую </a:t>
            </a:r>
          </a:p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комиссий по направлениям оценочной деятельности)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81496" y="1926012"/>
            <a:ext cx="2278070" cy="597727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по запросу</a:t>
            </a:r>
            <a:b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отсутствия кандидатур )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5703" y="1926013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и секретарь апелляционного рабочего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11101" y="1112946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России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876894" y="1112946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оценщиков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76119" y="2964692"/>
            <a:ext cx="3557239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Апелляционный рабочий орган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 стрелкой 45"/>
          <p:cNvCxnSpPr>
            <a:stCxn id="35" idx="2"/>
            <a:endCxn id="41" idx="0"/>
          </p:cNvCxnSpPr>
          <p:nvPr/>
        </p:nvCxnSpPr>
        <p:spPr>
          <a:xfrm>
            <a:off x="5354738" y="2523739"/>
            <a:ext cx="1" cy="440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9" idx="0"/>
          </p:cNvCxnSpPr>
          <p:nvPr/>
        </p:nvCxnSpPr>
        <p:spPr>
          <a:xfrm>
            <a:off x="1696341" y="1714395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348627" y="1714394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052347" y="1727569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5955719" y="3853190"/>
            <a:ext cx="4354745" cy="42506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по направлениям деятельности апелляционного рабочего органа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94214" y="4486496"/>
            <a:ext cx="2101478" cy="1195096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b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апелляций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по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 решений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239656" y="4473834"/>
            <a:ext cx="2101478" cy="1195096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предложений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совершенствованию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в части рассмотрения жалоб, апелляций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987048" y="4486496"/>
            <a:ext cx="2101478" cy="1195096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практики рассмотрения жалоб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рекомендаций по их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рассмотрению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030704" y="6021288"/>
            <a:ext cx="4310430" cy="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942482" y="6093296"/>
            <a:ext cx="2146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lvl="0" indent="0"/>
            <a:r>
              <a:rPr lang="ru-RU" sz="1100" dirty="0" smtClean="0">
                <a:solidFill>
                  <a:srgbClr val="0070C0"/>
                </a:solidFill>
              </a:rPr>
              <a:t>Обязанность апелляционного рабочего органа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383672" y="6096061"/>
            <a:ext cx="18134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84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2700" lvl="0" indent="0"/>
            <a:r>
              <a:rPr lang="ru-RU" sz="1100" dirty="0" smtClean="0">
                <a:solidFill>
                  <a:srgbClr val="0070C0"/>
                </a:solidFill>
              </a:rPr>
              <a:t>Право апелляционного рабочего органа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3842653" y="4286110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015504" y="4286110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9321928" y="4262216"/>
            <a:ext cx="2300" cy="211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2766928" y="3265416"/>
            <a:ext cx="809192" cy="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7133359" y="3265416"/>
            <a:ext cx="789034" cy="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2766928" y="3273990"/>
            <a:ext cx="0" cy="587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922393" y="3265416"/>
            <a:ext cx="0" cy="587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0315" y="246063"/>
            <a:ext cx="8499280" cy="501650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cs typeface="Arial" pitchFamily="34" charset="0"/>
              </a:rPr>
              <a:t>Процедура рассмотрения апелляций заявителей апелляционным рабочим органом совета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3910752" y="3757521"/>
            <a:ext cx="484531" cy="78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60" idx="1"/>
          </p:cNvCxnSpPr>
          <p:nvPr/>
        </p:nvCxnSpPr>
        <p:spPr>
          <a:xfrm>
            <a:off x="3910752" y="4179172"/>
            <a:ext cx="474521" cy="16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1247736" y="4187015"/>
            <a:ext cx="216952" cy="241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102703" y="4613213"/>
            <a:ext cx="43069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74" idx="3"/>
          </p:cNvCxnSpPr>
          <p:nvPr/>
        </p:nvCxnSpPr>
        <p:spPr>
          <a:xfrm flipH="1">
            <a:off x="9342461" y="5897548"/>
            <a:ext cx="5031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20155" y="2217749"/>
            <a:ext cx="0" cy="1617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1386276" y="3335096"/>
            <a:ext cx="1" cy="464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377233" y="3483987"/>
            <a:ext cx="1375442" cy="51794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кандидате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385273" y="4079486"/>
            <a:ext cx="1375442" cy="523893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 на апелляцию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053070" y="4575692"/>
            <a:ext cx="1512168" cy="726793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рассмотрении апелляции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67019" y="5465500"/>
            <a:ext cx="1375442" cy="86409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решения апелляционного рабочего органа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24815" y="3835666"/>
            <a:ext cx="1467680" cy="86409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оснований несоответствия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917334" y="2198940"/>
            <a:ext cx="0" cy="2740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76635" y="1319727"/>
            <a:ext cx="10410586" cy="4444732"/>
            <a:chOff x="196649" y="1620701"/>
            <a:chExt cx="10410586" cy="44447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54472" y="2754128"/>
              <a:ext cx="1375442" cy="86409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Отказ с указанием оснований несоответствия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555325" y="2754128"/>
              <a:ext cx="1375442" cy="86409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Уведомление об инициировании рассмотрения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52995" y="1620701"/>
              <a:ext cx="1565772" cy="88416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на соответствие требованиям </a:t>
              </a:r>
              <a:b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1722351" y="2070485"/>
              <a:ext cx="245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3698912" y="3599715"/>
              <a:ext cx="377014" cy="4244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4678564" y="2504867"/>
              <a:ext cx="0" cy="223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H="1">
              <a:off x="2054489" y="2512569"/>
              <a:ext cx="145933" cy="2415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3091321" y="2512710"/>
              <a:ext cx="170161" cy="223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96649" y="1628402"/>
              <a:ext cx="1538387" cy="876465"/>
            </a:xfrm>
            <a:prstGeom prst="ellipse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Апелляция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698912" y="1620705"/>
              <a:ext cx="1491990" cy="88416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Инициирование рассмотрения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5350926" y="1637404"/>
              <a:ext cx="1440160" cy="88416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подкомиссии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075924" y="2754128"/>
              <a:ext cx="1375442" cy="86409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 о выдвижении кандидата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6980009" y="1628402"/>
              <a:ext cx="1458335" cy="88416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8652108" y="1620702"/>
              <a:ext cx="1565772" cy="88416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апелляционного рабочего органа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9086962" y="3315612"/>
              <a:ext cx="1520273" cy="568207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отказе в удовлетворении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9073083" y="4024176"/>
              <a:ext cx="1520274" cy="545436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отложении рассмотрения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9073083" y="2624603"/>
              <a:ext cx="1512168" cy="561574"/>
            </a:xfrm>
            <a:prstGeom prst="roundRect">
              <a:avLst/>
            </a:prstGeom>
            <a:ln>
              <a:solidFill>
                <a:srgbClr val="4F81BD"/>
              </a:solidFill>
              <a:rou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 удовлетворении апелляции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Прямая со стрелкой 83"/>
            <p:cNvCxnSpPr>
              <a:endCxn id="49" idx="1"/>
            </p:cNvCxnSpPr>
            <p:nvPr/>
          </p:nvCxnSpPr>
          <p:spPr>
            <a:xfrm>
              <a:off x="3518767" y="2062784"/>
              <a:ext cx="180145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>
              <a:off x="5180842" y="2082180"/>
              <a:ext cx="180145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6788131" y="2054608"/>
              <a:ext cx="180145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>
              <a:off x="8448498" y="2024040"/>
              <a:ext cx="180145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рямоугольник 88"/>
            <p:cNvSpPr/>
            <p:nvPr/>
          </p:nvSpPr>
          <p:spPr>
            <a:xfrm>
              <a:off x="2783265" y="4808805"/>
              <a:ext cx="1157511" cy="510384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Заявитель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785181" y="5533634"/>
              <a:ext cx="1157511" cy="531799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ценщик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2773255" y="4040355"/>
              <a:ext cx="1157511" cy="555059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2700" algn="ctr">
                <a:defRPr/>
              </a:pP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</a:t>
              </a:r>
              <a:endPara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2555325" y="3618224"/>
              <a:ext cx="0" cy="2181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6258630" y="2453154"/>
            <a:ext cx="1916652" cy="88194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принятие решения единогласно </a:t>
            </a:r>
          </a:p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(первая подкомиссия)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65928" y="3584769"/>
            <a:ext cx="1902055" cy="1114993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</a:p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принятие решения</a:t>
            </a:r>
          </a:p>
          <a:p>
            <a:pPr marL="1270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ольшинством голосов</a:t>
            </a:r>
          </a:p>
          <a:p>
            <a:pPr marL="1270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(расширенная подкомиссия)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5752675" y="2198940"/>
            <a:ext cx="8040" cy="128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8280563" y="2203898"/>
            <a:ext cx="2" cy="1938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104365" y="2217749"/>
            <a:ext cx="0" cy="1924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endCxn id="102" idx="1"/>
          </p:cNvCxnSpPr>
          <p:nvPr/>
        </p:nvCxnSpPr>
        <p:spPr>
          <a:xfrm>
            <a:off x="6104365" y="4142265"/>
            <a:ext cx="16156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6104365" y="2863121"/>
            <a:ext cx="1542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02" idx="3"/>
          </p:cNvCxnSpPr>
          <p:nvPr/>
        </p:nvCxnSpPr>
        <p:spPr>
          <a:xfrm flipV="1">
            <a:off x="8167983" y="4142265"/>
            <a:ext cx="11258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8175282" y="2897300"/>
            <a:ext cx="105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endCxn id="72" idx="1"/>
          </p:cNvCxnSpPr>
          <p:nvPr/>
        </p:nvCxnSpPr>
        <p:spPr>
          <a:xfrm>
            <a:off x="8901353" y="3995920"/>
            <a:ext cx="151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8917334" y="3309549"/>
            <a:ext cx="151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901353" y="2604416"/>
            <a:ext cx="151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endCxn id="90" idx="1"/>
          </p:cNvCxnSpPr>
          <p:nvPr/>
        </p:nvCxnSpPr>
        <p:spPr>
          <a:xfrm>
            <a:off x="2535311" y="5498560"/>
            <a:ext cx="229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2535311" y="4793471"/>
            <a:ext cx="229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2533395" y="4001933"/>
            <a:ext cx="229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2100068" y="6093296"/>
            <a:ext cx="58669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H="1">
            <a:off x="2102703" y="4613213"/>
            <a:ext cx="4738" cy="1480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9845604" y="5302485"/>
            <a:ext cx="0" cy="595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8901353" y="4939088"/>
            <a:ext cx="151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 193"/>
          <p:cNvSpPr/>
          <p:nvPr/>
        </p:nvSpPr>
        <p:spPr>
          <a:xfrm>
            <a:off x="4190854" y="5225040"/>
            <a:ext cx="1157511" cy="53179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Прямая со стрелкой 194"/>
          <p:cNvCxnSpPr/>
          <p:nvPr/>
        </p:nvCxnSpPr>
        <p:spPr>
          <a:xfrm flipV="1">
            <a:off x="4769609" y="5775236"/>
            <a:ext cx="1" cy="318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579264" y="5231160"/>
            <a:ext cx="1157511" cy="53179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ФБУ «ФРЦ»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6181497" y="5764459"/>
            <a:ext cx="1" cy="318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0315" y="246063"/>
            <a:ext cx="8499280" cy="435491"/>
          </a:xfrm>
          <a:prstGeom prst="rect">
            <a:avLst/>
          </a:prstGeom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Последствия принятия решений апелляционного </a:t>
            </a:r>
            <a:b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altLang="ru-RU" dirty="0" smtClean="0">
                <a:solidFill>
                  <a:srgbClr val="0070C0"/>
                </a:solidFill>
                <a:cs typeface="Arial" pitchFamily="34" charset="0"/>
              </a:rPr>
              <a:t>рабочего органа совета</a:t>
            </a:r>
            <a:r>
              <a:rPr lang="ru-RU" sz="1800" dirty="0" smtClean="0">
                <a:latin typeface="Cambria" panose="02040503050406030204" pitchFamily="18" charset="0"/>
              </a:rPr>
              <a:t/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altLang="ru-RU" sz="1800" dirty="0" smtClean="0">
                <a:cs typeface="Arial" charset="0"/>
              </a:rPr>
              <a:t/>
            </a:r>
            <a:br>
              <a:rPr lang="ru-RU" altLang="ru-RU" sz="1800" dirty="0" smtClean="0">
                <a:cs typeface="Arial" charset="0"/>
              </a:rPr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61055" y="6373982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55659" name="Text Box 363"/>
          <p:cNvSpPr txBox="1">
            <a:spLocks noChangeArrowheads="1"/>
          </p:cNvSpPr>
          <p:nvPr/>
        </p:nvSpPr>
        <p:spPr bwMode="auto">
          <a:xfrm>
            <a:off x="1293912" y="496888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4374" y="2132856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СРО оценщиков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11969" y="2132854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потребителя услуг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72483" y="1126120"/>
            <a:ext cx="3557239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решений </a:t>
            </a:r>
            <a:b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апелляционного рабочего органа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05417" y="2132856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оценщика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58560" y="2132855"/>
            <a:ext cx="2282672" cy="601449"/>
          </a:xfrm>
          <a:prstGeom prst="roundRect">
            <a:avLst/>
          </a:prstGeom>
          <a:ln>
            <a:solidFill>
              <a:srgbClr val="4F81BD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эксперта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97582" y="3013002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(снятие) меры дисциплинарного воздействия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570" y="3010538"/>
            <a:ext cx="2278070" cy="60019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</a:t>
            </a:r>
            <a:r>
              <a:rPr lang="ru-RU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применением мер дисциплинарного воздействия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9570" y="3815313"/>
            <a:ext cx="2278070" cy="109151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проведение экспертизы на срок 180 дней</a:t>
            </a:r>
          </a:p>
          <a:p>
            <a:pPr marL="12700" algn="ctr"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признания </a:t>
            </a:r>
            <a:r>
              <a:rPr lang="ru-RU" sz="11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недостоверными 3 </a:t>
            </a: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более экспертных заключения </a:t>
            </a:r>
            <a:b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год) 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97582" y="3938759"/>
            <a:ext cx="2278070" cy="84461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денежного вознаграждения за проведение оценки (в случае признания отчета недостоверным)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97582" y="5160381"/>
            <a:ext cx="2278070" cy="1091511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квалификационного аттестата </a:t>
            </a: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признания недостоверными 2-х и более отчетов об оценке за год) 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3162" y="3037009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меры дисциплинарного воздействия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60861" y="3845961"/>
            <a:ext cx="2278070" cy="109151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заказчику экспертизы платы за ее проведение</a:t>
            </a:r>
          </a:p>
          <a:p>
            <a:pPr marL="12700" algn="ctr"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признания отчета и положительного экспертного заключения недостоверными)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63162" y="5157192"/>
            <a:ext cx="2278070" cy="109470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квалификационного аттестата </a:t>
            </a: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признания недостоверными 2-х и более положительных экспертных заключений) 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4731" y="5157192"/>
            <a:ext cx="2278070" cy="109151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по КоАП</a:t>
            </a:r>
          </a:p>
          <a:p>
            <a:pPr marL="12700" algn="ctr"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случаях принятия решения об удовлетворении апелляции, неприменения мер дисциплинарного воздействия) </a:t>
            </a:r>
            <a:endParaRPr lang="ru-RU" sz="11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25781" y="3028769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стоимости оценки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25781" y="3938759"/>
            <a:ext cx="2278070" cy="597726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платы за экспертизу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25781" y="4780746"/>
            <a:ext cx="2278070" cy="109151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убытков или имущественного вреда вследствие использования стоимости, определенной оценщиком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17" idx="2"/>
          </p:cNvCxnSpPr>
          <p:nvPr/>
        </p:nvCxnSpPr>
        <p:spPr>
          <a:xfrm>
            <a:off x="1675710" y="2734305"/>
            <a:ext cx="0" cy="27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236617" y="2734305"/>
            <a:ext cx="0" cy="27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702197" y="2748588"/>
            <a:ext cx="0" cy="27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9282183" y="2734305"/>
            <a:ext cx="0" cy="27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5" idx="2"/>
            <a:endCxn id="48" idx="0"/>
          </p:cNvCxnSpPr>
          <p:nvPr/>
        </p:nvCxnSpPr>
        <p:spPr>
          <a:xfrm>
            <a:off x="1688605" y="3610728"/>
            <a:ext cx="0" cy="204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62" idx="0"/>
          </p:cNvCxnSpPr>
          <p:nvPr/>
        </p:nvCxnSpPr>
        <p:spPr>
          <a:xfrm flipH="1">
            <a:off x="1683766" y="4906825"/>
            <a:ext cx="4839" cy="250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4" idx="2"/>
            <a:endCxn id="49" idx="0"/>
          </p:cNvCxnSpPr>
          <p:nvPr/>
        </p:nvCxnSpPr>
        <p:spPr>
          <a:xfrm>
            <a:off x="4236617" y="3610728"/>
            <a:ext cx="0" cy="328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49" idx="2"/>
            <a:endCxn id="50" idx="0"/>
          </p:cNvCxnSpPr>
          <p:nvPr/>
        </p:nvCxnSpPr>
        <p:spPr>
          <a:xfrm>
            <a:off x="4236617" y="4783378"/>
            <a:ext cx="0" cy="377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56" idx="0"/>
          </p:cNvCxnSpPr>
          <p:nvPr/>
        </p:nvCxnSpPr>
        <p:spPr>
          <a:xfrm>
            <a:off x="6699896" y="3657459"/>
            <a:ext cx="0" cy="188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6694192" y="4944781"/>
            <a:ext cx="0" cy="188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63" idx="2"/>
            <a:endCxn id="66" idx="0"/>
          </p:cNvCxnSpPr>
          <p:nvPr/>
        </p:nvCxnSpPr>
        <p:spPr>
          <a:xfrm>
            <a:off x="9264816" y="3626495"/>
            <a:ext cx="0" cy="312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67" idx="0"/>
          </p:cNvCxnSpPr>
          <p:nvPr/>
        </p:nvCxnSpPr>
        <p:spPr>
          <a:xfrm>
            <a:off x="9264816" y="4536485"/>
            <a:ext cx="0" cy="24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675710" y="1426845"/>
            <a:ext cx="1986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7229723" y="1426844"/>
            <a:ext cx="2023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17" idx="0"/>
          </p:cNvCxnSpPr>
          <p:nvPr/>
        </p:nvCxnSpPr>
        <p:spPr>
          <a:xfrm>
            <a:off x="1675710" y="1426844"/>
            <a:ext cx="0" cy="70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9263501" y="1426844"/>
            <a:ext cx="0" cy="70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40" idx="0"/>
          </p:cNvCxnSpPr>
          <p:nvPr/>
        </p:nvCxnSpPr>
        <p:spPr>
          <a:xfrm>
            <a:off x="4246753" y="1727569"/>
            <a:ext cx="0" cy="40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6694192" y="1727569"/>
            <a:ext cx="0" cy="40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8467" y="3429000"/>
            <a:ext cx="4464496" cy="107686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49147" y="6309320"/>
            <a:ext cx="900113" cy="365125"/>
          </a:xfrm>
        </p:spPr>
        <p:txBody>
          <a:bodyPr/>
          <a:lstStyle/>
          <a:p>
            <a:pPr>
              <a:defRPr/>
            </a:pPr>
            <a:fld id="{0126958A-D6FA-4543-9E6F-F3E06896E151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83163</TotalTime>
  <Words>398</Words>
  <Application>Microsoft Office PowerPoint</Application>
  <PresentationFormat>Произвольный</PresentationFormat>
  <Paragraphs>98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Тема Минэк2016</vt:lpstr>
      <vt:lpstr>Шмуц-лист</vt:lpstr>
      <vt:lpstr>1_Внутренние страницы 2</vt:lpstr>
      <vt:lpstr>Минэко 2017</vt:lpstr>
      <vt:lpstr>1_Тема Office</vt:lpstr>
      <vt:lpstr>Презентация PowerPoint</vt:lpstr>
      <vt:lpstr>создание независимой системы досудебного урегулирования споров по жалобам заявителей  </vt:lpstr>
      <vt:lpstr>СОСТАВ И Формирование апелляционного  рабочего органа совета  </vt:lpstr>
      <vt:lpstr>Процедура рассмотрения апелляций заявителей апелляционным рабочим органом совета  </vt:lpstr>
      <vt:lpstr>Последствия принятия решений апелляционного  рабочего органа совета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Алсу А. Кулахметова</cp:lastModifiedBy>
  <cp:revision>459</cp:revision>
  <cp:lastPrinted>2018-07-23T10:39:17Z</cp:lastPrinted>
  <dcterms:created xsi:type="dcterms:W3CDTF">2017-04-10T17:00:47Z</dcterms:created>
  <dcterms:modified xsi:type="dcterms:W3CDTF">2019-05-15T13:39:08Z</dcterms:modified>
</cp:coreProperties>
</file>