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24" r:id="rId1"/>
    <p:sldMasterId id="2147483828" r:id="rId2"/>
    <p:sldMasterId id="2147483830" r:id="rId3"/>
    <p:sldMasterId id="2147483851" r:id="rId4"/>
    <p:sldMasterId id="2147483857" r:id="rId5"/>
  </p:sldMasterIdLst>
  <p:notesMasterIdLst>
    <p:notesMasterId r:id="rId15"/>
  </p:notesMasterIdLst>
  <p:handoutMasterIdLst>
    <p:handoutMasterId r:id="rId16"/>
  </p:handoutMasterIdLst>
  <p:sldIdLst>
    <p:sldId id="260" r:id="rId6"/>
    <p:sldId id="386" r:id="rId7"/>
    <p:sldId id="393" r:id="rId8"/>
    <p:sldId id="395" r:id="rId9"/>
    <p:sldId id="394" r:id="rId10"/>
    <p:sldId id="396" r:id="rId11"/>
    <p:sldId id="390" r:id="rId12"/>
    <p:sldId id="392" r:id="rId13"/>
    <p:sldId id="375" r:id="rId14"/>
  </p:sldIdLst>
  <p:sldSz cx="1080135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012660-EBD5-4D7F-9151-2CBBAFA5F79B}">
          <p14:sldIdLst>
            <p14:sldId id="260"/>
            <p14:sldId id="386"/>
            <p14:sldId id="393"/>
            <p14:sldId id="395"/>
            <p14:sldId id="394"/>
            <p14:sldId id="396"/>
            <p14:sldId id="390"/>
            <p14:sldId id="392"/>
            <p14:sldId id="3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9"/>
    <a:srgbClr val="008C6E"/>
    <a:srgbClr val="003990"/>
    <a:srgbClr val="007DC5"/>
    <a:srgbClr val="D52B1E"/>
    <a:srgbClr val="0077C8"/>
    <a:srgbClr val="4F81BD"/>
    <a:srgbClr val="E3EBF5"/>
    <a:srgbClr val="C2CDE2"/>
    <a:srgbClr val="CED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5200" autoAdjust="0"/>
  </p:normalViewPr>
  <p:slideViewPr>
    <p:cSldViewPr>
      <p:cViewPr>
        <p:scale>
          <a:sx n="65" d="100"/>
          <a:sy n="65" d="100"/>
        </p:scale>
        <p:origin x="-390" y="-54"/>
      </p:cViewPr>
      <p:guideLst>
        <p:guide orient="horz" pos="2160"/>
        <p:guide pos="384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1909" cy="499142"/>
          </a:xfrm>
          <a:prstGeom prst="rect">
            <a:avLst/>
          </a:prstGeom>
        </p:spPr>
        <p:txBody>
          <a:bodyPr vert="horz" lIns="93112" tIns="46554" rIns="93112" bIns="465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459" y="0"/>
            <a:ext cx="2971909" cy="499142"/>
          </a:xfrm>
          <a:prstGeom prst="rect">
            <a:avLst/>
          </a:prstGeom>
        </p:spPr>
        <p:txBody>
          <a:bodyPr vert="horz" lIns="93112" tIns="46554" rIns="93112" bIns="46554" rtlCol="0"/>
          <a:lstStyle>
            <a:lvl1pPr algn="r">
              <a:defRPr sz="1200"/>
            </a:lvl1pPr>
          </a:lstStyle>
          <a:p>
            <a:fld id="{D0A240CE-6B2B-4C06-9E24-478559FB16C6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8142"/>
            <a:ext cx="2971909" cy="499141"/>
          </a:xfrm>
          <a:prstGeom prst="rect">
            <a:avLst/>
          </a:prstGeom>
        </p:spPr>
        <p:txBody>
          <a:bodyPr vert="horz" lIns="93112" tIns="46554" rIns="93112" bIns="465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459" y="9448142"/>
            <a:ext cx="2971909" cy="499141"/>
          </a:xfrm>
          <a:prstGeom prst="rect">
            <a:avLst/>
          </a:prstGeom>
        </p:spPr>
        <p:txBody>
          <a:bodyPr vert="horz" lIns="93112" tIns="46554" rIns="93112" bIns="46554" rtlCol="0" anchor="b"/>
          <a:lstStyle>
            <a:lvl1pPr algn="r">
              <a:defRPr sz="1200"/>
            </a:lvl1pPr>
          </a:lstStyle>
          <a:p>
            <a:fld id="{155F84F5-BAE4-4E64-9A4B-23429303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34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1909" cy="497525"/>
          </a:xfrm>
          <a:prstGeom prst="rect">
            <a:avLst/>
          </a:prstGeom>
        </p:spPr>
        <p:txBody>
          <a:bodyPr vert="horz" lIns="93112" tIns="46554" rIns="93112" bIns="465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459" y="2"/>
            <a:ext cx="2971909" cy="497525"/>
          </a:xfrm>
          <a:prstGeom prst="rect">
            <a:avLst/>
          </a:prstGeom>
        </p:spPr>
        <p:txBody>
          <a:bodyPr vert="horz" lIns="93112" tIns="46554" rIns="93112" bIns="465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E7C02B-A015-4EDC-94F8-EA77796EAF37}" type="datetimeFigureOut">
              <a:rPr lang="ru-RU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92125" y="747713"/>
            <a:ext cx="58737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2" tIns="46554" rIns="93112" bIns="4655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458" y="4724878"/>
            <a:ext cx="5485091" cy="4476113"/>
          </a:xfrm>
          <a:prstGeom prst="rect">
            <a:avLst/>
          </a:prstGeom>
        </p:spPr>
        <p:txBody>
          <a:bodyPr vert="horz" lIns="93112" tIns="46554" rIns="93112" bIns="4655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8138"/>
            <a:ext cx="2971909" cy="497525"/>
          </a:xfrm>
          <a:prstGeom prst="rect">
            <a:avLst/>
          </a:prstGeom>
        </p:spPr>
        <p:txBody>
          <a:bodyPr vert="horz" lIns="93112" tIns="46554" rIns="93112" bIns="465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459" y="9448138"/>
            <a:ext cx="2971909" cy="497525"/>
          </a:xfrm>
          <a:prstGeom prst="rect">
            <a:avLst/>
          </a:prstGeom>
        </p:spPr>
        <p:txBody>
          <a:bodyPr vert="horz" lIns="93112" tIns="46554" rIns="93112" bIns="465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6E20A-40CF-4EBF-9C75-0FAA42B4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22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9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5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6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13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8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62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0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7825" y="1911350"/>
            <a:ext cx="3047256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828179" y="2996952"/>
            <a:ext cx="8591005" cy="936104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828179" y="6309320"/>
            <a:ext cx="3827353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770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37350" y="1340774"/>
            <a:ext cx="9622061" cy="49822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</a:lstStyle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8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625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122363"/>
            <a:ext cx="8101012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3602038"/>
            <a:ext cx="81010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4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24DF69-0B4F-4366-BE9A-722F5072042C}" type="datetime1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0" y="6356361"/>
            <a:ext cx="364545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3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6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82419" y="5014042"/>
            <a:ext cx="2964695" cy="365125"/>
          </a:xfrm>
        </p:spPr>
        <p:txBody>
          <a:bodyPr lIns="0" tIns="0" rIns="0" bIns="0"/>
          <a:lstStyle>
            <a:lvl1pPr>
              <a:defRPr>
                <a:latin typeface="Arial"/>
              </a:defRPr>
            </a:lvl1pPr>
          </a:lstStyle>
          <a:p>
            <a:fld id="{68050D87-8422-40D4-86A1-3BD184344E0E}" type="datetime1">
              <a:rPr lang="ru-RU" smtClean="0"/>
              <a:t>15.05.2019</a:t>
            </a:fld>
            <a:endParaRPr lang="ru-RU" dirty="0"/>
          </a:p>
        </p:txBody>
      </p:sp>
      <p:pic>
        <p:nvPicPr>
          <p:cNvPr id="8" name="Изображение 7" descr="for_ppt_minecon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851" y="486513"/>
            <a:ext cx="1317674" cy="146147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3375133" y="2284379"/>
            <a:ext cx="6354625" cy="2342105"/>
          </a:xfrm>
        </p:spPr>
        <p:txBody>
          <a:bodyPr>
            <a:noAutofit/>
          </a:bodyPr>
          <a:lstStyle>
            <a:lvl1pPr>
              <a:defRPr sz="3600" cap="all"/>
            </a:lvl1pPr>
            <a:lvl3pPr>
              <a:spcBef>
                <a:spcPts val="728"/>
              </a:spcBef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0797937" cy="221232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A753-EFFC-4370-915F-89E18F1A771C}" type="datetime1">
              <a:rPr lang="ru-RU" smtClean="0"/>
              <a:t>15.05.2019</a:t>
            </a:fld>
            <a:endParaRPr lang="ru-RU" dirty="0"/>
          </a:p>
        </p:txBody>
      </p:sp>
      <p:pic>
        <p:nvPicPr>
          <p:cNvPr id="6" name="Изображение 5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32" y="672288"/>
            <a:ext cx="4547401" cy="115607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375133" y="2284374"/>
            <a:ext cx="6354625" cy="2387746"/>
          </a:xfrm>
        </p:spPr>
        <p:txBody>
          <a:bodyPr/>
          <a:lstStyle>
            <a:lvl1pPr>
              <a:defRPr sz="3600"/>
            </a:lvl1pPr>
            <a:lvl2pPr>
              <a:spcBef>
                <a:spcPts val="1455"/>
              </a:spcBef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7173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797937" cy="124284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375133" y="1483901"/>
            <a:ext cx="6354625" cy="3313011"/>
          </a:xfrm>
        </p:spPr>
        <p:txBody>
          <a:bodyPr/>
          <a:lstStyle>
            <a:lvl1pPr>
              <a:defRPr sz="3600"/>
            </a:lvl1pPr>
            <a:lvl2pPr marL="415766" indent="-415766">
              <a:spcBef>
                <a:spcPts val="1455"/>
              </a:spcBef>
              <a:buFont typeface="Lucida Grande"/>
              <a:buChar char="＞"/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44" y="399244"/>
            <a:ext cx="553422" cy="6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9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6088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122363"/>
            <a:ext cx="8101012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3602038"/>
            <a:ext cx="81010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4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C569AF-A904-4586-846A-A8C2E7F73443}" type="datetime1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0" y="6356361"/>
            <a:ext cx="364545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3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61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B9B9-AAC1-484F-A4BB-CDA6555FF269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8" y="2512816"/>
            <a:ext cx="7543327" cy="353931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900"/>
            </a:lvl4pPr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33619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5648-CCCC-4669-BB6C-088EF2C0A7C9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8" y="1478782"/>
            <a:ext cx="7543327" cy="4573344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028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60047" y="457200"/>
            <a:ext cx="10261283" cy="8382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>
          <a:xfrm>
            <a:off x="360047" y="1554163"/>
            <a:ext cx="1026128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>
          <a:xfrm>
            <a:off x="7650959" y="76201"/>
            <a:ext cx="2970372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47F66-5834-4CA5-869C-93BE3D47D81F}" type="datetime1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30532" y="76201"/>
            <a:ext cx="3420427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721220" y="6473825"/>
            <a:ext cx="896363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5B43-5021-453D-B46F-2CE9D225C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4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9F23-1208-40E8-9A3F-3558850248A5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9" y="2512817"/>
            <a:ext cx="3501878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2512817"/>
            <a:ext cx="3491528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61270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D6BE-23DC-42ED-8144-BAE9A53F2505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9" y="1426113"/>
            <a:ext cx="350187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1426113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3214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C457-0E92-4A00-A20B-460D1FBB5FCF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1426113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178951" y="1426109"/>
            <a:ext cx="3500544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18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BC95-37CE-403D-BF81-492A7F9B06A8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178952" y="1426113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6229211" y="1426109"/>
            <a:ext cx="3500544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125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19261" y="1478783"/>
            <a:ext cx="4582091" cy="45785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B2A5-C5EF-4900-B4F9-9996219DDBD9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9" y="1422175"/>
            <a:ext cx="3501878" cy="462995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484962" y="2286001"/>
            <a:ext cx="3845780" cy="3402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544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B89A-2286-4265-9B7A-B0FDEA8757FE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55" y="2512812"/>
            <a:ext cx="3501855" cy="353942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6230726" y="2560673"/>
            <a:ext cx="4570627" cy="349156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05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3395-ACF1-4616-81EE-E525527B68FD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178953" y="1468710"/>
            <a:ext cx="7550804" cy="4583416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142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851E-61B9-4880-880F-6E43CC4DF144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307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704088"/>
            <a:ext cx="9721215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920085"/>
            <a:ext cx="4770596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920085"/>
            <a:ext cx="4770596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40067" y="6356351"/>
            <a:ext cx="252031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C97F07-9143-495C-82BD-6308D1C7CA37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50394" y="6356351"/>
            <a:ext cx="396049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361170" y="6356351"/>
            <a:ext cx="9001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26958A-D6FA-4543-9E6F-F3E06896E1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894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50059" y="4853421"/>
            <a:ext cx="9991249" cy="1222375"/>
          </a:xfrm>
          <a:prstGeom prst="rect">
            <a:avLst/>
          </a:prstGeo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0059" y="3886200"/>
            <a:ext cx="9991249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>
          <a:xfrm>
            <a:off x="7650959" y="76201"/>
            <a:ext cx="2970372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E5E9F-46CB-455D-B130-07A19092CA97}" type="datetime1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90463" y="76201"/>
            <a:ext cx="396049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721220" y="6473825"/>
            <a:ext cx="896363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A8C80-70DD-4D03-A0DA-1DDD3E92C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3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муц-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394" y="3029145"/>
            <a:ext cx="8301746" cy="44067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94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481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122363"/>
            <a:ext cx="8101012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3602038"/>
            <a:ext cx="81010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4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4FBFBD-9DED-42CD-A11C-4C73A3C514D6}" type="datetime1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0" y="6356361"/>
            <a:ext cx="364545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3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4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031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836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4508151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000"/>
            </a:lvl3pPr>
            <a:lvl4pPr marL="1600200" indent="-228600">
              <a:buFont typeface="Arial" pitchFamily="34" charset="0"/>
              <a:buChar char="•"/>
              <a:defRPr sz="8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315617" y="1340768"/>
            <a:ext cx="493344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FontTx/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2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6" y="404813"/>
            <a:ext cx="102012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693431" y="404813"/>
            <a:ext cx="455860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4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9811229" y="6381750"/>
            <a:ext cx="523191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AC783C4-0BC1-4225-B6F3-9E7FB4BE3E0A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2051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693431" y="404813"/>
            <a:ext cx="455860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6" y="404813"/>
            <a:ext cx="102012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0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49" r:id="rId2"/>
    <p:sldLayoutId id="214748385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9811229" y="6381750"/>
            <a:ext cx="523191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628628E-FAF2-4B56-BE3C-B3B53664DAB2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59528" r="18913" b="3267"/>
          <a:stretch>
            <a:fillRect/>
          </a:stretch>
        </p:blipFill>
        <p:spPr bwMode="auto">
          <a:xfrm>
            <a:off x="466937" y="6308735"/>
            <a:ext cx="26197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637582" y="1268413"/>
            <a:ext cx="98674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49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48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1"/>
            <a:ext cx="10801350" cy="6858000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75133" y="2284374"/>
            <a:ext cx="6354625" cy="25701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375128" y="5014042"/>
            <a:ext cx="29646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2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04A78F4-52EE-4313-A624-CD5A131AAF2A}" type="datetime1">
              <a:rPr lang="ru-RU" smtClean="0"/>
              <a:t>15.05.2019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49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</p:sldLayoutIdLst>
  <p:hf hdr="0" dt="0"/>
  <p:txStyles>
    <p:titleStyle>
      <a:lvl1pPr algn="l" defTabSz="498920" rtl="0" eaLnBrk="1" latinLnBrk="0" hangingPunct="1">
        <a:spcBef>
          <a:spcPct val="0"/>
        </a:spcBef>
        <a:buNone/>
        <a:defRPr sz="2200" b="0" i="0" kern="1200" cap="all">
          <a:solidFill>
            <a:schemeClr val="tx1"/>
          </a:solidFill>
          <a:latin typeface="Stem Medium"/>
          <a:ea typeface="+mj-ea"/>
          <a:cs typeface="Stem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3400" b="1" i="0" kern="1200" cap="all">
          <a:solidFill>
            <a:srgbClr val="FFFFFF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485"/>
        </a:spcBef>
        <a:buFontTx/>
        <a:buNone/>
        <a:defRPr sz="2400" b="0" i="0" kern="1200" cap="all" baseline="0">
          <a:solidFill>
            <a:srgbClr val="FFFFFF"/>
          </a:solidFill>
          <a:latin typeface="Arial"/>
          <a:ea typeface="+mn-ea"/>
          <a:cs typeface="Arial"/>
        </a:defRPr>
      </a:lvl2pPr>
      <a:lvl3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Stem"/>
          <a:ea typeface="+mn-ea"/>
          <a:cs typeface="Stem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088" y="1492965"/>
            <a:ext cx="7561640" cy="731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2924" y="2508245"/>
            <a:ext cx="7566798" cy="3810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09575" y="6143578"/>
            <a:ext cx="1674834" cy="365125"/>
          </a:xfrm>
          <a:prstGeom prst="rect">
            <a:avLst/>
          </a:prstGeom>
        </p:spPr>
        <p:txBody>
          <a:bodyPr vert="horz" lIns="99784" tIns="49892" rIns="99784" bIns="49892" rtlCol="0" anchor="ctr"/>
          <a:lstStyle>
            <a:lvl1pPr algn="l">
              <a:defRPr sz="11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fld id="{1C3389AA-53EF-463E-AF04-3F83173674B4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2795" y="499007"/>
            <a:ext cx="50794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" y="423090"/>
            <a:ext cx="254008" cy="571093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5" y="348678"/>
            <a:ext cx="1257347" cy="7090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620772" y="423090"/>
            <a:ext cx="180586" cy="5710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2923" y="938555"/>
            <a:ext cx="7566798" cy="45687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16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dt="0"/>
  <p:txStyles>
    <p:titleStyle>
      <a:lvl1pPr algn="l" defTabSz="498920" rtl="0" eaLnBrk="1" latinLnBrk="0" hangingPunct="1">
        <a:spcBef>
          <a:spcPct val="0"/>
        </a:spcBef>
        <a:buNone/>
        <a:defRPr sz="22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0"/>
        </a:spcBef>
        <a:buFontTx/>
        <a:buNone/>
        <a:defRPr sz="16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07883" indent="-207883" algn="l" defTabSz="498920" rtl="0" eaLnBrk="1" latinLnBrk="0" hangingPunct="1">
        <a:spcBef>
          <a:spcPts val="0"/>
        </a:spcBef>
        <a:buSzPct val="80000"/>
        <a:buFont typeface="Lucida Grande"/>
        <a:buChar char="＞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0"/>
        </a:spcBef>
        <a:buFontTx/>
        <a:buNone/>
        <a:defRPr sz="19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1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4568548" y="2478885"/>
            <a:ext cx="6264696" cy="3038347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>
              <a:defRPr/>
            </a:pPr>
            <a:r>
              <a:rPr lang="ru-RU" sz="2800" dirty="0" smtClean="0"/>
              <a:t>концепция развития оценочной деятельности</a:t>
            </a:r>
            <a:endParaRPr lang="ru-RU" altLang="ru-RU" sz="41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60372" y="1916832"/>
            <a:ext cx="475252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СОВЕТ ПО ОЦЕНОЧНОЙ </a:t>
            </a:r>
            <a:r>
              <a:rPr kumimoji="0" lang="ru-RU" alt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ДЕЯТЕЛЬНОСТИ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9891" y="5805090"/>
            <a:ext cx="4916053" cy="94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2019 г.</a:t>
            </a: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2000" b="1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60314" y="446000"/>
            <a:ext cx="9179784" cy="501650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rgbClr val="003990"/>
                </a:solidFill>
                <a:cs typeface="Arial" pitchFamily="34" charset="0"/>
              </a:rPr>
              <a:t>концепция развития оценочной деятельности</a:t>
            </a: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61055" y="6373982"/>
            <a:ext cx="900113" cy="365125"/>
          </a:xfrm>
        </p:spPr>
        <p:txBody>
          <a:bodyPr/>
          <a:lstStyle/>
          <a:p>
            <a:pPr>
              <a:defRPr/>
            </a:pPr>
            <a:fld id="{0126958A-D6FA-4543-9E6F-F3E06896E151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7589" y="2428932"/>
            <a:ext cx="2304256" cy="1070552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Ответственность оценщиков, экспертов </a:t>
            </a:r>
          </a:p>
          <a:p>
            <a:pPr marL="12700" algn="ctr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 оценщиков</a:t>
            </a:r>
            <a:endParaRPr lang="ru-RU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7589" y="4241167"/>
            <a:ext cx="2303831" cy="1070552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Права заказчика оценки и 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экспертизы</a:t>
            </a:r>
            <a:endParaRPr lang="ru-RU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68196" y="2396032"/>
            <a:ext cx="2299094" cy="1070552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Требования </a:t>
            </a:r>
            <a:endParaRPr lang="ru-RU" sz="13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оценочным компаниям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527932" y="3804857"/>
            <a:ext cx="0" cy="420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117743" y="1986097"/>
            <a:ext cx="0" cy="385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514505" y="4225044"/>
            <a:ext cx="2303830" cy="1070552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Образование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квалификация 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оценщиков</a:t>
            </a:r>
            <a:endParaRPr lang="ru-RU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174544" y="4225044"/>
            <a:ext cx="2302651" cy="1070552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Электронный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документооборот </a:t>
            </a:r>
            <a:b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оценочной 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14505" y="2422043"/>
            <a:ext cx="2303830" cy="1070552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Стандартизация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оценочной 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68196" y="4240329"/>
            <a:ext cx="2303830" cy="1070552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Информационная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открытость 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оценочной деятельности</a:t>
            </a:r>
            <a:endParaRPr lang="ru-RU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188133" y="2396032"/>
            <a:ext cx="2307344" cy="1070552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Методология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оценочной 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23257" y="1275010"/>
            <a:ext cx="6302986" cy="713830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развития оценочной деятельности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514505" y="5589240"/>
            <a:ext cx="4980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468153" y="5673741"/>
            <a:ext cx="4980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84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2700" lvl="0" indent="0" algn="just"/>
            <a:r>
              <a:rPr lang="ru-RU" sz="1400" dirty="0">
                <a:solidFill>
                  <a:srgbClr val="0070C0"/>
                </a:solidFill>
              </a:rPr>
              <a:t>Регулирование, связанное с деятельностью рабочих органов </a:t>
            </a:r>
            <a:r>
              <a:rPr lang="ru-RU" sz="1400" dirty="0" smtClean="0">
                <a:solidFill>
                  <a:srgbClr val="0070C0"/>
                </a:solidFill>
              </a:rPr>
              <a:t>Совета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1527932" y="3804859"/>
            <a:ext cx="24578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985756" y="3804859"/>
            <a:ext cx="2" cy="420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32" idx="1"/>
          </p:cNvCxnSpPr>
          <p:nvPr/>
        </p:nvCxnSpPr>
        <p:spPr>
          <a:xfrm flipH="1">
            <a:off x="1520720" y="1631925"/>
            <a:ext cx="7025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8513830" y="1627823"/>
            <a:ext cx="72902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6776879" y="3812694"/>
            <a:ext cx="24578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6776879" y="3804858"/>
            <a:ext cx="0" cy="4201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9233446" y="3804857"/>
            <a:ext cx="1259" cy="420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8001305" y="1988840"/>
            <a:ext cx="3858" cy="18316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777171" y="1986097"/>
            <a:ext cx="1" cy="405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1527932" y="1629182"/>
            <a:ext cx="801" cy="772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9242850" y="1635659"/>
            <a:ext cx="8352" cy="762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783865" y="1988840"/>
            <a:ext cx="3858" cy="18316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7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61888" y="322309"/>
            <a:ext cx="8499280" cy="435491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  <a:t>1. ответственность оценщиков, экспертов  и СРО оценщиков</a:t>
            </a:r>
            <a:b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</a:br>
            <a: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  <a:t>    </a:t>
            </a:r>
            <a:r>
              <a:rPr lang="ru-RU" altLang="ru-RU" sz="1800" dirty="0" smtClean="0">
                <a:solidFill>
                  <a:srgbClr val="007DC5"/>
                </a:solidFill>
                <a:cs typeface="Arial" pitchFamily="34" charset="0"/>
              </a:rPr>
              <a:t>1.1 ответственность по решениям апелляционного органа </a:t>
            </a: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61055" y="6373982"/>
            <a:ext cx="900113" cy="365125"/>
          </a:xfrm>
        </p:spPr>
        <p:txBody>
          <a:bodyPr/>
          <a:lstStyle/>
          <a:p>
            <a:pPr>
              <a:defRPr/>
            </a:pPr>
            <a:fld id="{0126958A-D6FA-4543-9E6F-F3E06896E151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6546" y="1668174"/>
            <a:ext cx="95706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D52B1E"/>
                </a:solidFill>
              </a:rPr>
              <a:t>обжалование </a:t>
            </a:r>
            <a:r>
              <a:rPr lang="ru-RU" altLang="ru-RU" sz="1600" dirty="0">
                <a:solidFill>
                  <a:srgbClr val="D52B1E"/>
                </a:solidFill>
              </a:rPr>
              <a:t>результатов проверки только в той же СРО оценщиков;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D52B1E"/>
                </a:solidFill>
              </a:rPr>
              <a:t>не предусмотрено оценки </a:t>
            </a:r>
            <a:r>
              <a:rPr lang="ru-RU" altLang="ru-RU" sz="1600" dirty="0">
                <a:solidFill>
                  <a:srgbClr val="D52B1E"/>
                </a:solidFill>
              </a:rPr>
              <a:t>решений СРО </a:t>
            </a:r>
            <a:r>
              <a:rPr lang="ru-RU" altLang="ru-RU" sz="1600" dirty="0" smtClean="0">
                <a:solidFill>
                  <a:srgbClr val="D52B1E"/>
                </a:solidFill>
              </a:rPr>
              <a:t>оценщиков при </a:t>
            </a:r>
            <a:r>
              <a:rPr lang="ru-RU" altLang="ru-RU" sz="1600" dirty="0">
                <a:solidFill>
                  <a:srgbClr val="D52B1E"/>
                </a:solidFill>
              </a:rPr>
              <a:t>осуществлении надзора;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D52B1E"/>
                </a:solidFill>
              </a:rPr>
              <a:t>надзор </a:t>
            </a:r>
            <a:r>
              <a:rPr lang="ru-RU" altLang="ru-RU" sz="1600" dirty="0" smtClean="0">
                <a:solidFill>
                  <a:srgbClr val="D52B1E"/>
                </a:solidFill>
              </a:rPr>
              <a:t>не </a:t>
            </a:r>
            <a:r>
              <a:rPr lang="ru-RU" altLang="ru-RU" sz="1600" dirty="0">
                <a:solidFill>
                  <a:srgbClr val="D52B1E"/>
                </a:solidFill>
              </a:rPr>
              <a:t>распространяется на членов СРО оценщиков </a:t>
            </a:r>
            <a:r>
              <a:rPr lang="ru-RU" altLang="ru-RU" sz="1600" i="1" dirty="0">
                <a:solidFill>
                  <a:srgbClr val="D52B1E"/>
                </a:solidFill>
              </a:rPr>
              <a:t>(отсутствие «внешнего» контроля за деятельностью членов СРО оценщиков)</a:t>
            </a:r>
            <a:r>
              <a:rPr lang="ru-RU" altLang="ru-RU" sz="1600" dirty="0">
                <a:solidFill>
                  <a:srgbClr val="D52B1E"/>
                </a:solidFill>
              </a:rPr>
              <a:t>.    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0116" y="1178591"/>
            <a:ext cx="9721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D52B1E"/>
                </a:solidFill>
              </a:rPr>
              <a:t>Проблема: неэффективность реализации норм об ответственности  оценщика, эксперта, СРО оценщиков</a:t>
            </a:r>
            <a:endParaRPr lang="ru-RU" altLang="ru-RU" sz="1600" b="1" dirty="0">
              <a:solidFill>
                <a:srgbClr val="D52B1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31951" y="3012256"/>
            <a:ext cx="9865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008C6E"/>
                </a:solidFill>
              </a:rPr>
              <a:t>Решение: создание апелляционного рабочего органа совета </a:t>
            </a:r>
            <a:endParaRPr lang="ru-RU" altLang="ru-RU" sz="1600" b="1" dirty="0">
              <a:solidFill>
                <a:srgbClr val="008C6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4168" y="3389748"/>
            <a:ext cx="9865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0070C0"/>
                </a:solidFill>
              </a:rPr>
              <a:t>Последствия решений апелляционного органа: </a:t>
            </a:r>
            <a:endParaRPr lang="ru-RU" altLang="ru-RU" sz="1600" b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74683" y="3677420"/>
            <a:ext cx="8686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применение (снятие) меры дисциплинарного воздействия к оценщику и эксперту;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признание </a:t>
            </a:r>
            <a:r>
              <a:rPr lang="ru-RU" sz="1600" dirty="0">
                <a:solidFill>
                  <a:srgbClr val="0070C0"/>
                </a:solidFill>
              </a:rPr>
              <a:t>экспертного заключения несоответствующим, если таковым признан </a:t>
            </a:r>
            <a:r>
              <a:rPr lang="ru-RU" sz="1600" dirty="0" smtClean="0">
                <a:solidFill>
                  <a:srgbClr val="0070C0"/>
                </a:solidFill>
              </a:rPr>
              <a:t>отчет;</a:t>
            </a:r>
            <a:endParaRPr lang="ru-RU" sz="16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</a:rPr>
              <a:t>аннулирование квалификационного аттестата </a:t>
            </a:r>
            <a:r>
              <a:rPr lang="ru-RU" sz="1600" i="1" dirty="0">
                <a:solidFill>
                  <a:srgbClr val="0070C0"/>
                </a:solidFill>
              </a:rPr>
              <a:t>(признание несоответствующими </a:t>
            </a:r>
            <a:r>
              <a:rPr lang="ru-RU" sz="1600" i="1" dirty="0" smtClean="0">
                <a:solidFill>
                  <a:srgbClr val="0070C0"/>
                </a:solidFill>
              </a:rPr>
              <a:t/>
            </a:r>
            <a:br>
              <a:rPr lang="ru-RU" sz="1600" i="1" dirty="0" smtClean="0">
                <a:solidFill>
                  <a:srgbClr val="0070C0"/>
                </a:solidFill>
              </a:rPr>
            </a:br>
            <a:r>
              <a:rPr lang="ru-RU" sz="1600" i="1" dirty="0" smtClean="0">
                <a:solidFill>
                  <a:srgbClr val="0070C0"/>
                </a:solidFill>
              </a:rPr>
              <a:t>за </a:t>
            </a:r>
            <a:r>
              <a:rPr lang="ru-RU" sz="1600" i="1" dirty="0">
                <a:solidFill>
                  <a:srgbClr val="0070C0"/>
                </a:solidFill>
              </a:rPr>
              <a:t>год 2-х отчетов или 2-х экспертных заключений</a:t>
            </a:r>
            <a:r>
              <a:rPr lang="ru-RU" sz="1600" i="1" dirty="0" smtClean="0">
                <a:solidFill>
                  <a:srgbClr val="0070C0"/>
                </a:solidFill>
              </a:rPr>
              <a:t>)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  <a:endParaRPr lang="ru-RU" sz="16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запрет для СРО проводить экспертизу в течение 180 дней </a:t>
            </a:r>
            <a:r>
              <a:rPr lang="ru-RU" sz="1600" i="1" dirty="0" smtClean="0">
                <a:solidFill>
                  <a:srgbClr val="0070C0"/>
                </a:solidFill>
              </a:rPr>
              <a:t>(признание несоответствующими за год 3-х экспертных заключений).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24168" y="5437000"/>
            <a:ext cx="9865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0070C0"/>
                </a:solidFill>
              </a:rPr>
              <a:t>Дополнительные меры – надзор: </a:t>
            </a:r>
            <a:endParaRPr lang="ru-RU" altLang="ru-RU" sz="1600" b="1" dirty="0">
              <a:solidFill>
                <a:srgbClr val="0070C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66546" y="5772276"/>
            <a:ext cx="8686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проверка соблюдения решений апелляционного органа;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проверка </a:t>
            </a:r>
            <a:r>
              <a:rPr lang="ru-RU" sz="1600" dirty="0">
                <a:solidFill>
                  <a:srgbClr val="0070C0"/>
                </a:solidFill>
              </a:rPr>
              <a:t>соблюдения требования о запрете на проведение экспертизы</a:t>
            </a:r>
            <a:r>
              <a:rPr lang="ru-RU" sz="1600" i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38548" y="374812"/>
            <a:ext cx="8499280" cy="435491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sz="1800" dirty="0">
                <a:solidFill>
                  <a:srgbClr val="003990"/>
                </a:solidFill>
                <a:cs typeface="Arial" pitchFamily="34" charset="0"/>
              </a:rPr>
              <a:t>1. ответственность оценщиков, экспертов  и СРО </a:t>
            </a:r>
            <a: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  <a:t>оценщиков</a:t>
            </a:r>
            <a:b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</a:br>
            <a: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  <a:t>    </a:t>
            </a:r>
            <a:r>
              <a:rPr lang="ru-RU" altLang="ru-RU" sz="1800" dirty="0" smtClean="0">
                <a:solidFill>
                  <a:srgbClr val="007DC5"/>
                </a:solidFill>
                <a:cs typeface="Arial" pitchFamily="34" charset="0"/>
              </a:rPr>
              <a:t>1.2 имущественная ответственность</a:t>
            </a: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61055" y="6373982"/>
            <a:ext cx="900113" cy="365125"/>
          </a:xfrm>
        </p:spPr>
        <p:txBody>
          <a:bodyPr/>
          <a:lstStyle/>
          <a:p>
            <a:pPr>
              <a:defRPr/>
            </a:pPr>
            <a:fld id="{0126958A-D6FA-4543-9E6F-F3E06896E151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2912" y="1921670"/>
            <a:ext cx="4718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D52B1E"/>
                </a:solidFill>
              </a:rPr>
              <a:t>правоприменительная практика </a:t>
            </a:r>
            <a:r>
              <a:rPr lang="ru-RU" altLang="ru-RU" sz="1600" i="1" dirty="0">
                <a:solidFill>
                  <a:srgbClr val="D52B1E"/>
                </a:solidFill>
              </a:rPr>
              <a:t>(суды исходят из необязательности применения стоимости оценщика при совершении сделки</a:t>
            </a:r>
            <a:r>
              <a:rPr lang="ru-RU" altLang="ru-RU" sz="1600" i="1" dirty="0" smtClean="0">
                <a:solidFill>
                  <a:srgbClr val="D52B1E"/>
                </a:solidFill>
              </a:rPr>
              <a:t>)</a:t>
            </a:r>
            <a:endParaRPr lang="ru-RU" altLang="ru-RU" sz="1600" dirty="0" smtClean="0">
              <a:solidFill>
                <a:srgbClr val="D52B1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65709" y="1127494"/>
            <a:ext cx="4814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D52B1E"/>
                </a:solidFill>
              </a:rPr>
              <a:t>Проблема: неэффективность реализации имущественной ответственности  оценщика, эксперта, СРО оценщиков</a:t>
            </a:r>
            <a:endParaRPr lang="ru-RU" altLang="ru-RU" sz="1600" b="1" dirty="0">
              <a:solidFill>
                <a:srgbClr val="D52B1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877913" y="1116693"/>
            <a:ext cx="4474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008C6E"/>
                </a:solidFill>
              </a:rPr>
              <a:t>Решение: </a:t>
            </a:r>
            <a:r>
              <a:rPr lang="ru-RU" altLang="ru-RU" sz="1600" b="1" dirty="0" smtClean="0">
                <a:solidFill>
                  <a:srgbClr val="008C6E"/>
                </a:solidFill>
              </a:rPr>
              <a:t>уточнение норм имущественной </a:t>
            </a:r>
            <a:r>
              <a:rPr lang="ru-RU" altLang="ru-RU" sz="1600" b="1" dirty="0">
                <a:solidFill>
                  <a:srgbClr val="008C6E"/>
                </a:solidFill>
              </a:rPr>
              <a:t>ответственности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676667" y="1916638"/>
            <a:ext cx="4836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</a:rPr>
              <a:t>возмещение убытков вне зависимости от обязательности оценки и совершения </a:t>
            </a:r>
            <a:r>
              <a:rPr lang="ru-RU" sz="1600" dirty="0" smtClean="0">
                <a:solidFill>
                  <a:srgbClr val="0070C0"/>
                </a:solidFill>
              </a:rPr>
              <a:t>сделки 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по стоимости, определенной оценщиком;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возмещение стоимости оценки и экспертизы </a:t>
            </a:r>
            <a:r>
              <a:rPr lang="ru-RU" sz="1600" i="1" dirty="0" smtClean="0">
                <a:solidFill>
                  <a:srgbClr val="0070C0"/>
                </a:solidFill>
              </a:rPr>
              <a:t>(возврат платы)</a:t>
            </a:r>
            <a:endParaRPr lang="ru-RU" sz="1600" i="1" dirty="0">
              <a:solidFill>
                <a:srgbClr val="0070C0"/>
              </a:solidFill>
            </a:endParaRPr>
          </a:p>
        </p:txBody>
      </p:sp>
      <p:grpSp>
        <p:nvGrpSpPr>
          <p:cNvPr id="55654" name="Группа 55653"/>
          <p:cNvGrpSpPr/>
          <p:nvPr/>
        </p:nvGrpSpPr>
        <p:grpSpPr>
          <a:xfrm>
            <a:off x="507450" y="3390552"/>
            <a:ext cx="9428809" cy="1882279"/>
            <a:chOff x="419319" y="2455903"/>
            <a:chExt cx="9428809" cy="188227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752193" y="3770207"/>
              <a:ext cx="1783157" cy="56797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/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обязательна для совершения сделки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43672" y="2455903"/>
              <a:ext cx="1800200" cy="485748"/>
            </a:xfrm>
            <a:prstGeom prst="rect">
              <a:avLst/>
            </a:prstGeom>
            <a:ln>
              <a:solidFill>
                <a:srgbClr val="00B2A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/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обязательна </a:t>
              </a: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совершения сделки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767688" y="2729733"/>
              <a:ext cx="1466427" cy="467950"/>
            </a:xfrm>
            <a:prstGeom prst="roundRect">
              <a:avLst/>
            </a:prstGeom>
            <a:ln>
              <a:solidFill>
                <a:srgbClr val="00B2A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/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стоимость оценщика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19319" y="3298139"/>
              <a:ext cx="1224136" cy="472068"/>
            </a:xfrm>
            <a:prstGeom prst="roundRect">
              <a:avLst/>
            </a:prstGeom>
            <a:ln>
              <a:solidFill>
                <a:srgbClr val="00B2A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</a:t>
              </a:r>
              <a:endPara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855620" y="2754011"/>
              <a:ext cx="1482217" cy="419395"/>
            </a:xfrm>
            <a:prstGeom prst="rect">
              <a:avLst/>
            </a:prstGeom>
            <a:ln>
              <a:solidFill>
                <a:srgbClr val="00B2A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/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обязательная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55619" y="3890479"/>
              <a:ext cx="1482217" cy="419395"/>
            </a:xfrm>
            <a:prstGeom prst="rect">
              <a:avLst/>
            </a:prstGeom>
            <a:ln>
              <a:solidFill>
                <a:srgbClr val="00B2A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/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необязательная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743672" y="3111423"/>
              <a:ext cx="1800200" cy="5096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/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обязательна для совершения сделки</a:t>
              </a: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V="1">
              <a:off x="1643455" y="3166570"/>
              <a:ext cx="212164" cy="131569"/>
            </a:xfrm>
            <a:prstGeom prst="straightConnector1">
              <a:avLst/>
            </a:prstGeom>
            <a:ln>
              <a:solidFill>
                <a:srgbClr val="00B2A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8064971" y="3356992"/>
              <a:ext cx="1783157" cy="720080"/>
            </a:xfrm>
            <a:prstGeom prst="rect">
              <a:avLst/>
            </a:prstGeom>
            <a:ln>
              <a:solidFill>
                <a:srgbClr val="D52B1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СЛОЖНОСТЬ</a:t>
              </a:r>
            </a:p>
            <a:p>
              <a:pPr marL="12700" algn="ctr">
                <a:defRPr/>
              </a:pPr>
              <a:r>
                <a:rPr lang="ru-RU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ПРИВЛЕЧЕНИЯ К</a:t>
              </a:r>
            </a:p>
            <a:p>
              <a:pPr marL="12700" algn="ctr">
                <a:defRPr/>
              </a:pPr>
              <a:r>
                <a:rPr lang="ru-RU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ОТВЕТСТВЕННОСТИ </a:t>
              </a:r>
              <a:endPara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064971" y="2455903"/>
              <a:ext cx="1783157" cy="485748"/>
            </a:xfrm>
            <a:prstGeom prst="rect">
              <a:avLst/>
            </a:prstGeom>
            <a:ln>
              <a:solidFill>
                <a:srgbClr val="00B2A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 smtClean="0">
                  <a:solidFill>
                    <a:srgbClr val="008C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НАСТУПЛЕНИЕ ОТВЕТСТВЕННОСТИ</a:t>
              </a:r>
              <a:endParaRPr lang="ru-RU" sz="1200" b="1" dirty="0">
                <a:solidFill>
                  <a:srgbClr val="008C6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767688" y="3866201"/>
              <a:ext cx="1466427" cy="467950"/>
            </a:xfrm>
            <a:prstGeom prst="roundRect">
              <a:avLst/>
            </a:prstGeom>
            <a:ln>
              <a:solidFill>
                <a:srgbClr val="00B2A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/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стоимость оценщика</a:t>
              </a: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1654855" y="3765746"/>
              <a:ext cx="200764" cy="97909"/>
            </a:xfrm>
            <a:prstGeom prst="straightConnector1">
              <a:avLst/>
            </a:prstGeom>
            <a:ln>
              <a:solidFill>
                <a:srgbClr val="00B2A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endCxn id="14" idx="1"/>
            </p:cNvCxnSpPr>
            <p:nvPr/>
          </p:nvCxnSpPr>
          <p:spPr>
            <a:xfrm>
              <a:off x="3350768" y="2960772"/>
              <a:ext cx="416920" cy="2936"/>
            </a:xfrm>
            <a:prstGeom prst="straightConnector1">
              <a:avLst/>
            </a:prstGeom>
            <a:ln>
              <a:solidFill>
                <a:srgbClr val="00B2A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stCxn id="17" idx="3"/>
              <a:endCxn id="27" idx="1"/>
            </p:cNvCxnSpPr>
            <p:nvPr/>
          </p:nvCxnSpPr>
          <p:spPr>
            <a:xfrm flipV="1">
              <a:off x="3337836" y="4100176"/>
              <a:ext cx="429852" cy="1"/>
            </a:xfrm>
            <a:prstGeom prst="straightConnector1">
              <a:avLst/>
            </a:prstGeom>
            <a:ln>
              <a:solidFill>
                <a:srgbClr val="00B2A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endCxn id="13" idx="1"/>
            </p:cNvCxnSpPr>
            <p:nvPr/>
          </p:nvCxnSpPr>
          <p:spPr>
            <a:xfrm flipV="1">
              <a:off x="5249906" y="2698777"/>
              <a:ext cx="493766" cy="246410"/>
            </a:xfrm>
            <a:prstGeom prst="straightConnector1">
              <a:avLst/>
            </a:prstGeom>
            <a:ln>
              <a:solidFill>
                <a:srgbClr val="00B2A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endCxn id="18" idx="1"/>
            </p:cNvCxnSpPr>
            <p:nvPr/>
          </p:nvCxnSpPr>
          <p:spPr>
            <a:xfrm>
              <a:off x="5253440" y="2992682"/>
              <a:ext cx="490232" cy="37358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5236911" y="4077072"/>
              <a:ext cx="506761" cy="171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>
              <a:off x="7543872" y="3288713"/>
              <a:ext cx="490232" cy="373586"/>
            </a:xfrm>
            <a:prstGeom prst="straightConnector1">
              <a:avLst/>
            </a:prstGeom>
            <a:ln>
              <a:solidFill>
                <a:srgbClr val="D52B1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flipV="1">
              <a:off x="7535350" y="3832167"/>
              <a:ext cx="494745" cy="351160"/>
            </a:xfrm>
            <a:prstGeom prst="straightConnector1">
              <a:avLst/>
            </a:prstGeom>
            <a:ln>
              <a:solidFill>
                <a:srgbClr val="D52B1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>
              <a:off x="7551041" y="2702546"/>
              <a:ext cx="506761" cy="1719"/>
            </a:xfrm>
            <a:prstGeom prst="straightConnector1">
              <a:avLst/>
            </a:prstGeom>
            <a:ln>
              <a:solidFill>
                <a:srgbClr val="00B2A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656" name="Группа 55655"/>
          <p:cNvGrpSpPr/>
          <p:nvPr/>
        </p:nvGrpSpPr>
        <p:grpSpPr>
          <a:xfrm>
            <a:off x="465708" y="5849031"/>
            <a:ext cx="9509524" cy="567975"/>
            <a:chOff x="560698" y="5811911"/>
            <a:chExt cx="9509524" cy="567975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2398213" y="5811911"/>
              <a:ext cx="1783157" cy="567975"/>
            </a:xfrm>
            <a:prstGeom prst="rect">
              <a:avLst/>
            </a:prstGeom>
            <a:ln>
              <a:solidFill>
                <a:srgbClr val="00B2A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/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обязательна для совершения сделки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8287065" y="5840142"/>
              <a:ext cx="1783157" cy="485748"/>
            </a:xfrm>
            <a:prstGeom prst="rect">
              <a:avLst/>
            </a:prstGeom>
            <a:ln>
              <a:solidFill>
                <a:srgbClr val="00B2A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 smtClean="0">
                  <a:solidFill>
                    <a:srgbClr val="008C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НАСТУПЛЕНИЕ ОТВЕТСТВЕННОСТИ</a:t>
              </a:r>
              <a:endParaRPr lang="ru-RU" sz="1200" b="1" dirty="0">
                <a:solidFill>
                  <a:srgbClr val="008C6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560698" y="5857940"/>
              <a:ext cx="1466427" cy="467950"/>
            </a:xfrm>
            <a:prstGeom prst="roundRect">
              <a:avLst/>
            </a:prstGeom>
            <a:ln>
              <a:solidFill>
                <a:srgbClr val="00B2A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/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стоимость оценщика</a:t>
              </a: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4560135" y="5861923"/>
              <a:ext cx="1466427" cy="467950"/>
            </a:xfrm>
            <a:prstGeom prst="roundRect">
              <a:avLst/>
            </a:prstGeom>
            <a:ln>
              <a:solidFill>
                <a:srgbClr val="00B2A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/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сделка совершена</a:t>
              </a:r>
              <a:endPara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6423762" y="5847393"/>
              <a:ext cx="1466427" cy="467950"/>
            </a:xfrm>
            <a:prstGeom prst="roundRect">
              <a:avLst/>
            </a:prstGeom>
            <a:ln>
              <a:solidFill>
                <a:srgbClr val="00B2A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/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убыток</a:t>
              </a:r>
              <a:endPara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1" name="Прямая со стрелкой 80"/>
            <p:cNvCxnSpPr>
              <a:endCxn id="76" idx="1"/>
            </p:cNvCxnSpPr>
            <p:nvPr/>
          </p:nvCxnSpPr>
          <p:spPr>
            <a:xfrm>
              <a:off x="2028178" y="6091916"/>
              <a:ext cx="370035" cy="3983"/>
            </a:xfrm>
            <a:prstGeom prst="straightConnector1">
              <a:avLst/>
            </a:prstGeom>
            <a:ln>
              <a:solidFill>
                <a:srgbClr val="00B2A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/>
            <p:nvPr/>
          </p:nvCxnSpPr>
          <p:spPr>
            <a:xfrm>
              <a:off x="4197296" y="6095898"/>
              <a:ext cx="370035" cy="3983"/>
            </a:xfrm>
            <a:prstGeom prst="straightConnector1">
              <a:avLst/>
            </a:prstGeom>
            <a:ln>
              <a:solidFill>
                <a:srgbClr val="00B2A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/>
            <p:nvPr/>
          </p:nvCxnSpPr>
          <p:spPr>
            <a:xfrm>
              <a:off x="6047537" y="6095898"/>
              <a:ext cx="370035" cy="3983"/>
            </a:xfrm>
            <a:prstGeom prst="straightConnector1">
              <a:avLst/>
            </a:prstGeom>
            <a:ln>
              <a:solidFill>
                <a:srgbClr val="00B2A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>
              <a:off x="7917030" y="6087932"/>
              <a:ext cx="370035" cy="3983"/>
            </a:xfrm>
            <a:prstGeom prst="straightConnector1">
              <a:avLst/>
            </a:prstGeom>
            <a:ln>
              <a:solidFill>
                <a:srgbClr val="00B2A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Прямоугольник 86"/>
          <p:cNvSpPr/>
          <p:nvPr/>
        </p:nvSpPr>
        <p:spPr>
          <a:xfrm>
            <a:off x="537639" y="3638336"/>
            <a:ext cx="1001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D52B1E"/>
                </a:solidFill>
              </a:rPr>
              <a:t>Сейчас:</a:t>
            </a:r>
            <a:endParaRPr lang="ru-RU" altLang="ru-RU" sz="1600" b="1" dirty="0">
              <a:solidFill>
                <a:srgbClr val="D52B1E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5708" y="5406031"/>
            <a:ext cx="1837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0070C0"/>
                </a:solidFill>
              </a:rPr>
              <a:t>Предлагается:</a:t>
            </a:r>
            <a:endParaRPr lang="ru-RU" alt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67398" y="347411"/>
            <a:ext cx="8499280" cy="435491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sz="1800" dirty="0">
                <a:solidFill>
                  <a:srgbClr val="003990"/>
                </a:solidFill>
                <a:cs typeface="Arial" pitchFamily="34" charset="0"/>
              </a:rPr>
              <a:t>1. ответственность оценщиков, экспертов  и СРО </a:t>
            </a:r>
            <a: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  <a:t>оценщиков</a:t>
            </a:r>
            <a:b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</a:br>
            <a:r>
              <a:rPr lang="ru-RU" altLang="ru-RU" sz="1800" dirty="0">
                <a:solidFill>
                  <a:srgbClr val="003990"/>
                </a:solidFill>
                <a:cs typeface="Arial" pitchFamily="34" charset="0"/>
              </a:rPr>
              <a:t> </a:t>
            </a:r>
            <a: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  <a:t>   </a:t>
            </a:r>
            <a:r>
              <a:rPr lang="ru-RU" altLang="ru-RU" sz="1800" dirty="0" smtClean="0">
                <a:solidFill>
                  <a:srgbClr val="007DC5"/>
                </a:solidFill>
                <a:cs typeface="Arial" pitchFamily="34" charset="0"/>
              </a:rPr>
              <a:t>1.2 </a:t>
            </a:r>
            <a:r>
              <a:rPr lang="ru-RU" altLang="ru-RU" sz="1800" dirty="0">
                <a:solidFill>
                  <a:srgbClr val="007DC5"/>
                </a:solidFill>
                <a:cs typeface="Arial" pitchFamily="34" charset="0"/>
              </a:rPr>
              <a:t>имущественная ответственность</a:t>
            </a: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61055" y="6373982"/>
            <a:ext cx="900113" cy="365125"/>
          </a:xfrm>
        </p:spPr>
        <p:txBody>
          <a:bodyPr/>
          <a:lstStyle/>
          <a:p>
            <a:pPr>
              <a:defRPr/>
            </a:pPr>
            <a:fld id="{0126958A-D6FA-4543-9E6F-F3E06896E151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4641" y="1125343"/>
            <a:ext cx="51500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D52B1E"/>
                </a:solidFill>
              </a:rPr>
              <a:t>неэффективность механизма компенсационного фонда </a:t>
            </a:r>
            <a:r>
              <a:rPr lang="ru-RU" altLang="ru-RU" sz="1600" i="1" dirty="0" smtClean="0">
                <a:solidFill>
                  <a:srgbClr val="D52B1E"/>
                </a:solidFill>
              </a:rPr>
              <a:t>(отсутствие выплат);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altLang="ru-RU" sz="1600" i="1" dirty="0" smtClean="0">
              <a:solidFill>
                <a:srgbClr val="D52B1E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D52B1E"/>
                </a:solidFill>
              </a:rPr>
              <a:t>низкая </a:t>
            </a:r>
            <a:r>
              <a:rPr lang="ru-RU" altLang="ru-RU" sz="1600" dirty="0">
                <a:solidFill>
                  <a:srgbClr val="D52B1E"/>
                </a:solidFill>
              </a:rPr>
              <a:t>эффективность страхования </a:t>
            </a:r>
            <a:r>
              <a:rPr lang="ru-RU" altLang="ru-RU" sz="1600" i="1" dirty="0">
                <a:solidFill>
                  <a:srgbClr val="D52B1E"/>
                </a:solidFill>
              </a:rPr>
              <a:t>(штучные выплаты)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altLang="ru-RU" sz="1600" i="1" dirty="0" smtClean="0">
              <a:solidFill>
                <a:srgbClr val="D52B1E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altLang="ru-RU" sz="1600" i="1" dirty="0">
              <a:solidFill>
                <a:srgbClr val="D52B1E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altLang="ru-RU" sz="1600" i="1" dirty="0" smtClean="0">
              <a:solidFill>
                <a:srgbClr val="D52B1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3838" y="1132855"/>
            <a:ext cx="45679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изменение </a:t>
            </a:r>
            <a:r>
              <a:rPr lang="ru-RU" sz="1600" dirty="0">
                <a:solidFill>
                  <a:srgbClr val="0070C0"/>
                </a:solidFill>
              </a:rPr>
              <a:t>порядка </a:t>
            </a:r>
            <a:r>
              <a:rPr lang="ru-RU" sz="1600" dirty="0" smtClean="0">
                <a:solidFill>
                  <a:srgbClr val="0070C0"/>
                </a:solidFill>
              </a:rPr>
              <a:t>возмещения </a:t>
            </a:r>
            <a:r>
              <a:rPr lang="ru-RU" sz="1600" dirty="0">
                <a:solidFill>
                  <a:srgbClr val="0070C0"/>
                </a:solidFill>
              </a:rPr>
              <a:t>убытков </a:t>
            </a:r>
            <a:r>
              <a:rPr lang="ru-RU" sz="1600" i="1" dirty="0">
                <a:solidFill>
                  <a:srgbClr val="0070C0"/>
                </a:solidFill>
              </a:rPr>
              <a:t>(в случае наличия положительного экспертного заключения на отчет</a:t>
            </a:r>
            <a:r>
              <a:rPr lang="ru-RU" sz="1600" i="1" dirty="0" smtClean="0">
                <a:solidFill>
                  <a:srgbClr val="0070C0"/>
                </a:solidFill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</a:rPr>
              <a:t>признание страховым случаем </a:t>
            </a:r>
            <a:r>
              <a:rPr lang="ru-RU" sz="1600" dirty="0" smtClean="0">
                <a:solidFill>
                  <a:srgbClr val="0070C0"/>
                </a:solidFill>
              </a:rPr>
              <a:t>нарушения, подтвержденного апелляционным органом</a:t>
            </a:r>
            <a:endParaRPr lang="ru-RU" sz="16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4566" y="2645450"/>
            <a:ext cx="8672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D52B1E"/>
                </a:solidFill>
              </a:rPr>
              <a:t>Существующий порядок выплат из компенсационного фонда: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78138" y="4476298"/>
            <a:ext cx="8672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0070C0"/>
                </a:solidFill>
              </a:rPr>
              <a:t>Предлагаемый порядок выплат из компенсационного </a:t>
            </a:r>
            <a:r>
              <a:rPr lang="ru-RU" altLang="ru-RU" sz="1600" b="1" dirty="0" smtClean="0">
                <a:solidFill>
                  <a:srgbClr val="0070C0"/>
                </a:solidFill>
              </a:rPr>
              <a:t>фонда:</a:t>
            </a:r>
            <a:r>
              <a:rPr lang="ru-RU" altLang="ru-RU" sz="1600" b="1" dirty="0" smtClean="0">
                <a:solidFill>
                  <a:srgbClr val="00B2A9"/>
                </a:solidFill>
              </a:rPr>
              <a:t> </a:t>
            </a:r>
          </a:p>
        </p:txBody>
      </p:sp>
      <p:grpSp>
        <p:nvGrpSpPr>
          <p:cNvPr id="72" name="Группа 71"/>
          <p:cNvGrpSpPr/>
          <p:nvPr/>
        </p:nvGrpSpPr>
        <p:grpSpPr>
          <a:xfrm>
            <a:off x="535712" y="3131770"/>
            <a:ext cx="9731954" cy="1153916"/>
            <a:chOff x="536628" y="2658933"/>
            <a:chExt cx="9731954" cy="115391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275058" y="2658933"/>
              <a:ext cx="7993523" cy="471169"/>
              <a:chOff x="563029" y="2651906"/>
              <a:chExt cx="7993523" cy="471169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2408135" y="2655125"/>
                <a:ext cx="1783157" cy="467950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700" algn="ctr"/>
                <a:r>
                  <a:rPr lang="ru-RU" sz="12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страховка</a:t>
                </a:r>
                <a:endPara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563029" y="2655125"/>
                <a:ext cx="1466427" cy="467950"/>
              </a:xfrm>
              <a:prstGeom prst="round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700" algn="ctr"/>
                <a:r>
                  <a:rPr lang="ru-RU" sz="12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оценщик</a:t>
                </a:r>
                <a:endPara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3" name="Прямая со стрелкой 22"/>
              <p:cNvCxnSpPr>
                <a:endCxn id="18" idx="1"/>
              </p:cNvCxnSpPr>
              <p:nvPr/>
            </p:nvCxnSpPr>
            <p:spPr>
              <a:xfrm flipV="1">
                <a:off x="2038100" y="2889100"/>
                <a:ext cx="370035" cy="2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>
                <a:off x="4191292" y="2893673"/>
                <a:ext cx="370035" cy="3983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24"/>
              <p:cNvCxnSpPr/>
              <p:nvPr/>
            </p:nvCxnSpPr>
            <p:spPr>
              <a:xfrm>
                <a:off x="6374230" y="2893673"/>
                <a:ext cx="370035" cy="3983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Прямоугольник 29"/>
              <p:cNvSpPr/>
              <p:nvPr/>
            </p:nvSpPr>
            <p:spPr>
              <a:xfrm>
                <a:off x="4569813" y="2651906"/>
                <a:ext cx="1783157" cy="467950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700" algn="ctr"/>
                <a:r>
                  <a:rPr lang="ru-RU" sz="12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компенсационный фонд</a:t>
                </a:r>
                <a:endPara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773395" y="2655125"/>
                <a:ext cx="1783157" cy="467950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700" algn="ctr"/>
                <a:r>
                  <a:rPr lang="ru-RU" sz="12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личное имущество оценщика</a:t>
                </a:r>
                <a:endPara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2278129" y="3307103"/>
              <a:ext cx="7990453" cy="505746"/>
              <a:chOff x="554694" y="3313280"/>
              <a:chExt cx="7990453" cy="505746"/>
            </a:xfrm>
          </p:grpSpPr>
          <p:cxnSp>
            <p:nvCxnSpPr>
              <p:cNvPr id="26" name="Прямая со стрелкой 25"/>
              <p:cNvCxnSpPr/>
              <p:nvPr/>
            </p:nvCxnSpPr>
            <p:spPr>
              <a:xfrm>
                <a:off x="6362825" y="3576485"/>
                <a:ext cx="370035" cy="3983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554694" y="3351076"/>
                <a:ext cx="1466427" cy="467950"/>
              </a:xfrm>
              <a:prstGeom prst="round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700" algn="ctr"/>
                <a:r>
                  <a:rPr lang="ru-RU" sz="12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эксперт</a:t>
                </a:r>
                <a:endPara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2392209" y="3351076"/>
                <a:ext cx="1783157" cy="467950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700" algn="ctr"/>
                <a:r>
                  <a:rPr lang="ru-RU" sz="12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компенсационный фонд</a:t>
                </a:r>
                <a:endPara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4" name="Прямая со стрелкой 33"/>
              <p:cNvCxnSpPr/>
              <p:nvPr/>
            </p:nvCxnSpPr>
            <p:spPr>
              <a:xfrm flipV="1">
                <a:off x="2022174" y="3587073"/>
                <a:ext cx="370035" cy="2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Прямоугольник 34"/>
              <p:cNvSpPr/>
              <p:nvPr/>
            </p:nvSpPr>
            <p:spPr>
              <a:xfrm>
                <a:off x="6761990" y="3313280"/>
                <a:ext cx="1783157" cy="467950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700" algn="ctr"/>
                <a:r>
                  <a:rPr lang="ru-RU" sz="12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личное имущество эксперта</a:t>
                </a:r>
                <a:endPara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Прямая со стрелкой 35"/>
              <p:cNvCxnSpPr/>
              <p:nvPr/>
            </p:nvCxnSpPr>
            <p:spPr>
              <a:xfrm>
                <a:off x="4191292" y="3579668"/>
                <a:ext cx="370035" cy="3983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Прямоугольник 36"/>
              <p:cNvSpPr/>
              <p:nvPr/>
            </p:nvSpPr>
            <p:spPr>
              <a:xfrm>
                <a:off x="4582061" y="3344502"/>
                <a:ext cx="1783157" cy="467950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2700" algn="ctr"/>
                <a:r>
                  <a:rPr lang="ru-RU" sz="12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регресс к эксперту</a:t>
                </a:r>
                <a:endPara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Скругленный прямоугольник 48"/>
            <p:cNvSpPr/>
            <p:nvPr/>
          </p:nvSpPr>
          <p:spPr>
            <a:xfrm>
              <a:off x="536628" y="3022263"/>
              <a:ext cx="1466427" cy="467950"/>
            </a:xfrm>
            <a:prstGeom prst="roundRect">
              <a:avLst/>
            </a:prstGeom>
            <a:ln>
              <a:solidFill>
                <a:srgbClr val="00B2A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/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заявитель</a:t>
              </a:r>
              <a:endPara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Прямая со стрелкой 49"/>
            <p:cNvCxnSpPr>
              <a:endCxn id="20" idx="1"/>
            </p:cNvCxnSpPr>
            <p:nvPr/>
          </p:nvCxnSpPr>
          <p:spPr>
            <a:xfrm flipV="1">
              <a:off x="2009386" y="2896127"/>
              <a:ext cx="265672" cy="158431"/>
            </a:xfrm>
            <a:prstGeom prst="straightConnector1">
              <a:avLst/>
            </a:prstGeom>
            <a:ln>
              <a:solidFill>
                <a:srgbClr val="00B2A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>
              <a:endCxn id="32" idx="1"/>
            </p:cNvCxnSpPr>
            <p:nvPr/>
          </p:nvCxnSpPr>
          <p:spPr>
            <a:xfrm>
              <a:off x="2001051" y="3463893"/>
              <a:ext cx="277078" cy="114981"/>
            </a:xfrm>
            <a:prstGeom prst="straightConnector1">
              <a:avLst/>
            </a:prstGeom>
            <a:ln>
              <a:solidFill>
                <a:srgbClr val="00B2A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524566" y="4970453"/>
            <a:ext cx="9837267" cy="1196657"/>
            <a:chOff x="511180" y="5197663"/>
            <a:chExt cx="9837267" cy="1196657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511180" y="5197663"/>
              <a:ext cx="8038028" cy="1196657"/>
              <a:chOff x="531434" y="5238108"/>
              <a:chExt cx="8038028" cy="1196657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531434" y="5238108"/>
                <a:ext cx="8038028" cy="1196657"/>
                <a:chOff x="509517" y="5305955"/>
                <a:chExt cx="8038028" cy="1196657"/>
              </a:xfrm>
            </p:grpSpPr>
            <p:grpSp>
              <p:nvGrpSpPr>
                <p:cNvPr id="56" name="Группа 55"/>
                <p:cNvGrpSpPr/>
                <p:nvPr/>
              </p:nvGrpSpPr>
              <p:grpSpPr>
                <a:xfrm>
                  <a:off x="534049" y="5305955"/>
                  <a:ext cx="8013496" cy="477502"/>
                  <a:chOff x="502200" y="5503281"/>
                  <a:chExt cx="8013496" cy="477502"/>
                </a:xfrm>
              </p:grpSpPr>
              <p:cxnSp>
                <p:nvCxnSpPr>
                  <p:cNvPr id="44" name="Прямая со стрелкой 43"/>
                  <p:cNvCxnSpPr/>
                  <p:nvPr/>
                </p:nvCxnSpPr>
                <p:spPr>
                  <a:xfrm flipV="1">
                    <a:off x="3819218" y="5727061"/>
                    <a:ext cx="370035" cy="2"/>
                  </a:xfrm>
                  <a:prstGeom prst="straightConnector1">
                    <a:avLst/>
                  </a:prstGeom>
                  <a:ln>
                    <a:solidFill>
                      <a:srgbClr val="00B2A9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Прямая со стрелкой 44"/>
                  <p:cNvCxnSpPr/>
                  <p:nvPr/>
                </p:nvCxnSpPr>
                <p:spPr>
                  <a:xfrm>
                    <a:off x="1948869" y="5737256"/>
                    <a:ext cx="370035" cy="3983"/>
                  </a:xfrm>
                  <a:prstGeom prst="straightConnector1">
                    <a:avLst/>
                  </a:prstGeom>
                  <a:ln>
                    <a:solidFill>
                      <a:srgbClr val="00B2A9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Прямая со стрелкой 45"/>
                  <p:cNvCxnSpPr/>
                  <p:nvPr/>
                </p:nvCxnSpPr>
                <p:spPr>
                  <a:xfrm>
                    <a:off x="8145661" y="5746806"/>
                    <a:ext cx="370035" cy="3983"/>
                  </a:xfrm>
                  <a:prstGeom prst="straightConnector1">
                    <a:avLst/>
                  </a:prstGeom>
                  <a:ln>
                    <a:solidFill>
                      <a:srgbClr val="00B2A9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Прямоугольник 46"/>
                  <p:cNvSpPr/>
                  <p:nvPr/>
                </p:nvSpPr>
                <p:spPr>
                  <a:xfrm>
                    <a:off x="4190670" y="5503281"/>
                    <a:ext cx="1783157" cy="467950"/>
                  </a:xfrm>
                  <a:prstGeom prst="rect">
                    <a:avLst/>
                  </a:prstGeom>
                  <a:ln>
                    <a:solidFill>
                      <a:srgbClr val="00B2A9"/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12700" algn="ctr"/>
                    <a:r>
                      <a:rPr lang="ru-RU" sz="12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компенсационный фонд</a:t>
                    </a:r>
                    <a:endParaRPr lang="ru-RU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" name="Скругленный прямоугольник 60"/>
                  <p:cNvSpPr/>
                  <p:nvPr/>
                </p:nvSpPr>
                <p:spPr>
                  <a:xfrm>
                    <a:off x="502200" y="5508850"/>
                    <a:ext cx="1466427" cy="467950"/>
                  </a:xfrm>
                  <a:prstGeom prst="roundRect">
                    <a:avLst/>
                  </a:prstGeom>
                  <a:ln>
                    <a:solidFill>
                      <a:srgbClr val="00B2A9"/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12700" algn="ctr"/>
                    <a:r>
                      <a:rPr lang="ru-RU" sz="12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заявитель</a:t>
                    </a:r>
                    <a:endParaRPr lang="ru-RU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" name="Скругленный прямоугольник 61"/>
                  <p:cNvSpPr/>
                  <p:nvPr/>
                </p:nvSpPr>
                <p:spPr>
                  <a:xfrm>
                    <a:off x="2330372" y="5512833"/>
                    <a:ext cx="1466427" cy="467950"/>
                  </a:xfrm>
                  <a:prstGeom prst="roundRect">
                    <a:avLst/>
                  </a:prstGeom>
                  <a:ln>
                    <a:solidFill>
                      <a:srgbClr val="00B2A9"/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12700" algn="ctr"/>
                    <a:r>
                      <a:rPr lang="ru-RU" sz="12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эксперт</a:t>
                    </a:r>
                    <a:endParaRPr lang="ru-RU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3" name="Прямоугольник 62"/>
                  <p:cNvSpPr/>
                  <p:nvPr/>
                </p:nvSpPr>
                <p:spPr>
                  <a:xfrm>
                    <a:off x="6353019" y="5506439"/>
                    <a:ext cx="1783157" cy="467950"/>
                  </a:xfrm>
                  <a:prstGeom prst="rect">
                    <a:avLst/>
                  </a:prstGeom>
                  <a:ln>
                    <a:solidFill>
                      <a:srgbClr val="00B2A9"/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12700" algn="ctr"/>
                    <a:r>
                      <a:rPr lang="ru-RU" sz="12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регресс к оценщику</a:t>
                    </a:r>
                    <a:r>
                      <a:rPr lang="en-US" sz="12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(50 %)</a:t>
                    </a:r>
                    <a:endParaRPr lang="ru-RU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67" name="Прямая со стрелкой 66"/>
                  <p:cNvCxnSpPr/>
                  <p:nvPr/>
                </p:nvCxnSpPr>
                <p:spPr>
                  <a:xfrm flipV="1">
                    <a:off x="5973827" y="5746806"/>
                    <a:ext cx="370035" cy="2"/>
                  </a:xfrm>
                  <a:prstGeom prst="straightConnector1">
                    <a:avLst/>
                  </a:prstGeom>
                  <a:ln>
                    <a:solidFill>
                      <a:srgbClr val="00B2A9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Группа 79"/>
                <p:cNvGrpSpPr/>
                <p:nvPr/>
              </p:nvGrpSpPr>
              <p:grpSpPr>
                <a:xfrm>
                  <a:off x="509517" y="6024117"/>
                  <a:ext cx="7759181" cy="478495"/>
                  <a:chOff x="501232" y="6037075"/>
                  <a:chExt cx="7759181" cy="478495"/>
                </a:xfrm>
              </p:grpSpPr>
              <p:sp>
                <p:nvSpPr>
                  <p:cNvPr id="42" name="Прямоугольник 41"/>
                  <p:cNvSpPr/>
                  <p:nvPr/>
                </p:nvSpPr>
                <p:spPr>
                  <a:xfrm>
                    <a:off x="4690664" y="6047620"/>
                    <a:ext cx="1783157" cy="467950"/>
                  </a:xfrm>
                  <a:prstGeom prst="rect">
                    <a:avLst/>
                  </a:prstGeom>
                  <a:ln>
                    <a:solidFill>
                      <a:srgbClr val="00B2A9"/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12700" algn="ctr"/>
                    <a:r>
                      <a:rPr lang="ru-RU" sz="12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страховка</a:t>
                    </a:r>
                    <a:endParaRPr lang="ru-RU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Прямоугольник 47"/>
                  <p:cNvSpPr/>
                  <p:nvPr/>
                </p:nvSpPr>
                <p:spPr>
                  <a:xfrm>
                    <a:off x="501232" y="6038451"/>
                    <a:ext cx="1783157" cy="467950"/>
                  </a:xfrm>
                  <a:prstGeom prst="rect">
                    <a:avLst/>
                  </a:prstGeom>
                  <a:ln>
                    <a:solidFill>
                      <a:srgbClr val="00B2A9"/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12700" algn="ctr"/>
                    <a:r>
                      <a:rPr lang="ru-RU" sz="12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личное имущество</a:t>
                    </a:r>
                  </a:p>
                  <a:p>
                    <a:pPr marL="12700" algn="ctr"/>
                    <a:r>
                      <a:rPr lang="ru-RU" sz="12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оценщика</a:t>
                    </a:r>
                    <a:endParaRPr lang="ru-RU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" name="Скругленный прямоугольник 64"/>
                  <p:cNvSpPr/>
                  <p:nvPr/>
                </p:nvSpPr>
                <p:spPr>
                  <a:xfrm>
                    <a:off x="6793986" y="6037075"/>
                    <a:ext cx="1466427" cy="467950"/>
                  </a:xfrm>
                  <a:prstGeom prst="roundRect">
                    <a:avLst/>
                  </a:prstGeom>
                  <a:ln>
                    <a:solidFill>
                      <a:srgbClr val="00B2A9"/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12700" algn="ctr"/>
                    <a:r>
                      <a:rPr lang="ru-RU" sz="12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оценщик</a:t>
                    </a:r>
                    <a:endParaRPr lang="ru-RU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Прямоугольник 65"/>
                  <p:cNvSpPr/>
                  <p:nvPr/>
                </p:nvSpPr>
                <p:spPr>
                  <a:xfrm>
                    <a:off x="2595948" y="6038451"/>
                    <a:ext cx="1783157" cy="467950"/>
                  </a:xfrm>
                  <a:prstGeom prst="rect">
                    <a:avLst/>
                  </a:prstGeom>
                  <a:ln>
                    <a:solidFill>
                      <a:srgbClr val="00B2A9"/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12700" algn="ctr"/>
                    <a:r>
                      <a:rPr lang="ru-RU" sz="12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компенсационный фонд</a:t>
                    </a:r>
                    <a:endParaRPr lang="ru-RU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1" name="Прямая со стрелкой 70"/>
                  <p:cNvCxnSpPr/>
                  <p:nvPr/>
                </p:nvCxnSpPr>
                <p:spPr>
                  <a:xfrm flipH="1">
                    <a:off x="4370669" y="6281595"/>
                    <a:ext cx="319995" cy="1909"/>
                  </a:xfrm>
                  <a:prstGeom prst="straightConnector1">
                    <a:avLst/>
                  </a:prstGeom>
                  <a:ln>
                    <a:solidFill>
                      <a:srgbClr val="00B2A9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8" name="Прямая со стрелкой 77"/>
              <p:cNvCxnSpPr/>
              <p:nvPr/>
            </p:nvCxnSpPr>
            <p:spPr>
              <a:xfrm flipH="1">
                <a:off x="2314593" y="6200790"/>
                <a:ext cx="298024" cy="0"/>
              </a:xfrm>
              <a:prstGeom prst="straightConnector1">
                <a:avLst/>
              </a:prstGeom>
              <a:ln>
                <a:solidFill>
                  <a:srgbClr val="00B2A9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 стрелкой 78"/>
              <p:cNvCxnSpPr/>
              <p:nvPr/>
            </p:nvCxnSpPr>
            <p:spPr>
              <a:xfrm>
                <a:off x="7559133" y="5720075"/>
                <a:ext cx="2" cy="233973"/>
              </a:xfrm>
              <a:prstGeom prst="straightConnector1">
                <a:avLst/>
              </a:prstGeom>
              <a:ln>
                <a:solidFill>
                  <a:srgbClr val="00B2A9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Прямоугольник 50"/>
            <p:cNvSpPr/>
            <p:nvPr/>
          </p:nvSpPr>
          <p:spPr>
            <a:xfrm>
              <a:off x="8565290" y="5197663"/>
              <a:ext cx="1783157" cy="467950"/>
            </a:xfrm>
            <a:prstGeom prst="rect">
              <a:avLst/>
            </a:prstGeom>
            <a:ln>
              <a:solidFill>
                <a:srgbClr val="00B2A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/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личное имущество эксперта</a:t>
              </a:r>
              <a:endPara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 flipH="1">
              <a:off x="6475333" y="6158436"/>
              <a:ext cx="319995" cy="1909"/>
            </a:xfrm>
            <a:prstGeom prst="straightConnector1">
              <a:avLst/>
            </a:prstGeom>
            <a:ln>
              <a:solidFill>
                <a:srgbClr val="00B2A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61888" y="397625"/>
            <a:ext cx="8499280" cy="435491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sz="1800" dirty="0">
                <a:solidFill>
                  <a:srgbClr val="003990"/>
                </a:solidFill>
                <a:cs typeface="Arial" pitchFamily="34" charset="0"/>
              </a:rPr>
              <a:t>1. ответственность оценщиков, экспертов  и СРО </a:t>
            </a:r>
            <a: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  <a:t>оценщиков</a:t>
            </a:r>
            <a:b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</a:br>
            <a:r>
              <a:rPr lang="ru-RU" altLang="ru-RU" sz="1800" dirty="0">
                <a:solidFill>
                  <a:srgbClr val="003990"/>
                </a:solidFill>
                <a:cs typeface="Arial" pitchFamily="34" charset="0"/>
              </a:rPr>
              <a:t> </a:t>
            </a:r>
            <a: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  <a:t>   </a:t>
            </a:r>
            <a:r>
              <a:rPr lang="ru-RU" altLang="ru-RU" sz="1800" dirty="0" smtClean="0">
                <a:solidFill>
                  <a:srgbClr val="007DC5"/>
                </a:solidFill>
                <a:cs typeface="Arial" pitchFamily="34" charset="0"/>
              </a:rPr>
              <a:t>1.3 ответственность по </a:t>
            </a:r>
            <a:r>
              <a:rPr lang="ru-RU" altLang="ru-RU" sz="1800" dirty="0" err="1" smtClean="0">
                <a:solidFill>
                  <a:srgbClr val="007DC5"/>
                </a:solidFill>
                <a:cs typeface="Arial" pitchFamily="34" charset="0"/>
              </a:rPr>
              <a:t>коап</a:t>
            </a:r>
            <a: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  <a:t/>
            </a:r>
            <a:b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</a:b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61055" y="6373982"/>
            <a:ext cx="900113" cy="365125"/>
          </a:xfrm>
        </p:spPr>
        <p:txBody>
          <a:bodyPr/>
          <a:lstStyle/>
          <a:p>
            <a:pPr>
              <a:defRPr/>
            </a:pPr>
            <a:fld id="{0126958A-D6FA-4543-9E6F-F3E06896E151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32123" y="1196752"/>
            <a:ext cx="9721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D52B1E"/>
                </a:solidFill>
              </a:rPr>
              <a:t>Проблема: качество исполнения функций СРО оценщиков</a:t>
            </a:r>
          </a:p>
          <a:p>
            <a:pPr algn="just"/>
            <a:endParaRPr lang="ru-RU" altLang="ru-RU" sz="1600" b="1" dirty="0" smtClean="0">
              <a:solidFill>
                <a:srgbClr val="D52B1E"/>
              </a:solidFill>
            </a:endParaRPr>
          </a:p>
          <a:p>
            <a:pPr algn="just"/>
            <a:endParaRPr lang="ru-RU" altLang="ru-RU" sz="1600" b="1" dirty="0">
              <a:solidFill>
                <a:srgbClr val="D52B1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0021" y="2268555"/>
            <a:ext cx="9092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008C6E"/>
                </a:solidFill>
              </a:rPr>
              <a:t>Решение: введение штрафных санкций за правонарушения в области деятельности СРО оценщиков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3117" y="1469545"/>
            <a:ext cx="9865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D52B1E"/>
                </a:solidFill>
              </a:rPr>
              <a:t>недостаточность только механизма проверок СРО оценщиков;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D52B1E"/>
                </a:solidFill>
              </a:rPr>
              <a:t>отсутствие серьезных последствий для СРО оценщиков.     </a:t>
            </a:r>
            <a:endParaRPr lang="ru-RU" altLang="ru-RU" sz="1600" dirty="0">
              <a:solidFill>
                <a:srgbClr val="D52B1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9294" y="3095718"/>
            <a:ext cx="9865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0070C0"/>
                </a:solidFill>
              </a:rPr>
              <a:t>Законопроект </a:t>
            </a:r>
            <a:r>
              <a:rPr lang="ru-RU" altLang="ru-RU" sz="1600" b="1" i="1" dirty="0" smtClean="0">
                <a:solidFill>
                  <a:srgbClr val="0070C0"/>
                </a:solidFill>
              </a:rPr>
              <a:t>(внесен в Правительство РФ) </a:t>
            </a:r>
            <a:r>
              <a:rPr lang="ru-RU" altLang="ru-RU" sz="1600" b="1" dirty="0" smtClean="0">
                <a:solidFill>
                  <a:srgbClr val="0070C0"/>
                </a:solidFill>
              </a:rPr>
              <a:t>предусматривает ответственность за: </a:t>
            </a:r>
            <a:endParaRPr lang="ru-RU" alt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623" y="3386306"/>
            <a:ext cx="9846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нарушение порядка ведения реестра членов СРО;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нарушения проведения </a:t>
            </a:r>
            <a:r>
              <a:rPr lang="ru-RU" sz="1600" dirty="0">
                <a:solidFill>
                  <a:srgbClr val="0070C0"/>
                </a:solidFill>
              </a:rPr>
              <a:t>контроля, применения мер </a:t>
            </a:r>
            <a:r>
              <a:rPr lang="ru-RU" sz="1600" dirty="0" smtClean="0">
                <a:solidFill>
                  <a:srgbClr val="0070C0"/>
                </a:solidFill>
              </a:rPr>
              <a:t>воздействия</a:t>
            </a:r>
            <a:r>
              <a:rPr lang="ru-RU" sz="1600" dirty="0">
                <a:solidFill>
                  <a:srgbClr val="0070C0"/>
                </a:solidFill>
              </a:rPr>
              <a:t>, рассмотрения жалоб;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</a:rPr>
              <a:t>прием в члены лица, не соответствующего </a:t>
            </a:r>
            <a:r>
              <a:rPr lang="ru-RU" sz="1600" dirty="0" smtClean="0">
                <a:solidFill>
                  <a:srgbClr val="0070C0"/>
                </a:solidFill>
              </a:rPr>
              <a:t>требованиям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smtClean="0">
                <a:solidFill>
                  <a:srgbClr val="0070C0"/>
                </a:solidFill>
              </a:rPr>
              <a:t>непринятие мер по его исключению;</a:t>
            </a:r>
            <a:endParaRPr lang="ru-RU" sz="16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</a:rPr>
              <a:t>нарушение требований к размеру, формированию, размещению и расходованию средств компенсационного фонда СРО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1202" y="5066328"/>
            <a:ext cx="9865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0070C0"/>
                </a:solidFill>
              </a:rPr>
              <a:t>Специальные составы правонарушений для СРО оценщиков: </a:t>
            </a:r>
            <a:endParaRPr lang="ru-RU" altLang="ru-RU" sz="16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4395" y="5401461"/>
            <a:ext cx="9702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</a:rPr>
              <a:t>н</a:t>
            </a:r>
            <a:r>
              <a:rPr lang="ru-RU" sz="1600" dirty="0" smtClean="0">
                <a:solidFill>
                  <a:srgbClr val="0070C0"/>
                </a:solidFill>
              </a:rPr>
              <a:t>арушение требований по предоставлению сведений в сводный реестр членов СРО оценщиков;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нарушения при рассмотрении жалобы </a:t>
            </a:r>
            <a:r>
              <a:rPr lang="ru-RU" sz="1600" i="1" dirty="0" smtClean="0">
                <a:solidFill>
                  <a:srgbClr val="0070C0"/>
                </a:solidFill>
              </a:rPr>
              <a:t>(подтвержденное апелляционным органом)</a:t>
            </a:r>
            <a:r>
              <a:rPr lang="ru-RU" sz="1600" dirty="0" smtClean="0">
                <a:solidFill>
                  <a:srgbClr val="0070C0"/>
                </a:solidFill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неприменение меры дисциплинарного воздействия по решению апелляционного органа.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87904" y="628068"/>
            <a:ext cx="8499280" cy="435491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  <a:t>2. Требования к оценочным компаниям</a:t>
            </a: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61055" y="6373982"/>
            <a:ext cx="900113" cy="365125"/>
          </a:xfrm>
        </p:spPr>
        <p:txBody>
          <a:bodyPr/>
          <a:lstStyle/>
          <a:p>
            <a:pPr>
              <a:defRPr/>
            </a:pPr>
            <a:fld id="{0126958A-D6FA-4543-9E6F-F3E06896E151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04131" y="1001835"/>
            <a:ext cx="9865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008C6E"/>
                </a:solidFill>
              </a:rPr>
              <a:t>Установление требований к оценочным компаниям: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3211" y="1248511"/>
            <a:ext cx="9846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Наличие </a:t>
            </a:r>
            <a:r>
              <a:rPr lang="ru-RU" sz="1600" dirty="0">
                <a:solidFill>
                  <a:srgbClr val="0070C0"/>
                </a:solidFill>
              </a:rPr>
              <a:t>в штате не менее 2-х </a:t>
            </a:r>
            <a:r>
              <a:rPr lang="ru-RU" sz="1600" dirty="0" smtClean="0">
                <a:solidFill>
                  <a:srgbClr val="0070C0"/>
                </a:solidFill>
              </a:rPr>
              <a:t>оценщиков по </a:t>
            </a:r>
            <a:r>
              <a:rPr lang="ru-RU" sz="1600" dirty="0">
                <a:solidFill>
                  <a:srgbClr val="0070C0"/>
                </a:solidFill>
              </a:rPr>
              <a:t>основному месту </a:t>
            </a:r>
            <a:r>
              <a:rPr lang="ru-RU" sz="1600" dirty="0" smtClean="0">
                <a:solidFill>
                  <a:srgbClr val="0070C0"/>
                </a:solidFill>
              </a:rPr>
              <a:t>работы;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70C0"/>
                </a:solidFill>
              </a:rPr>
              <a:t>При оценке </a:t>
            </a:r>
            <a:r>
              <a:rPr lang="ru-RU" sz="1600" dirty="0">
                <a:solidFill>
                  <a:srgbClr val="0070C0"/>
                </a:solidFill>
              </a:rPr>
              <a:t>для государственных и муниципальных </a:t>
            </a:r>
            <a:r>
              <a:rPr lang="ru-RU" sz="1600" dirty="0" smtClean="0">
                <a:solidFill>
                  <a:srgbClr val="0070C0"/>
                </a:solidFill>
              </a:rPr>
              <a:t>нужд:</a:t>
            </a:r>
            <a:endParaRPr lang="ru-RU" sz="1600" dirty="0">
              <a:solidFill>
                <a:srgbClr val="0070C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</a:rPr>
              <a:t>срок существования оценочной </a:t>
            </a:r>
            <a:r>
              <a:rPr lang="ru-RU" sz="1600" dirty="0" smtClean="0">
                <a:solidFill>
                  <a:srgbClr val="0070C0"/>
                </a:solidFill>
              </a:rPr>
              <a:t>компании;</a:t>
            </a:r>
            <a:endParaRPr lang="ru-RU" sz="1600" dirty="0">
              <a:solidFill>
                <a:srgbClr val="0070C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</a:rPr>
              <a:t>количественные требования к штату </a:t>
            </a:r>
            <a:r>
              <a:rPr lang="ru-RU" sz="1600" dirty="0" smtClean="0">
                <a:solidFill>
                  <a:srgbClr val="0070C0"/>
                </a:solidFill>
              </a:rPr>
              <a:t>оценщиков;</a:t>
            </a:r>
            <a:endParaRPr lang="ru-RU" sz="1600" dirty="0">
              <a:solidFill>
                <a:srgbClr val="0070C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70C0"/>
                </a:solidFill>
              </a:rPr>
              <a:t>требования к опыту </a:t>
            </a:r>
            <a:r>
              <a:rPr lang="ru-RU" sz="1600" dirty="0" smtClean="0">
                <a:solidFill>
                  <a:srgbClr val="0070C0"/>
                </a:solidFill>
              </a:rPr>
              <a:t>работы оценщиков;</a:t>
            </a:r>
            <a:endParaRPr lang="ru-RU" sz="1600" dirty="0">
              <a:solidFill>
                <a:srgbClr val="0070C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70C0"/>
                </a:solidFill>
              </a:rPr>
              <a:t>отсутствие </a:t>
            </a:r>
            <a:r>
              <a:rPr lang="ru-RU" sz="1600" dirty="0" smtClean="0">
                <a:solidFill>
                  <a:srgbClr val="0070C0"/>
                </a:solidFill>
              </a:rPr>
              <a:t>серьезных мер </a:t>
            </a:r>
            <a:r>
              <a:rPr lang="ru-RU" sz="1600" dirty="0">
                <a:solidFill>
                  <a:srgbClr val="0070C0"/>
                </a:solidFill>
              </a:rPr>
              <a:t>дисциплинарного </a:t>
            </a:r>
            <a:r>
              <a:rPr lang="ru-RU" sz="1600" dirty="0" smtClean="0">
                <a:solidFill>
                  <a:srgbClr val="0070C0"/>
                </a:solidFill>
              </a:rPr>
              <a:t>воздействия </a:t>
            </a:r>
            <a:r>
              <a:rPr lang="ru-RU" sz="1600" i="1" dirty="0" smtClean="0">
                <a:solidFill>
                  <a:srgbClr val="0070C0"/>
                </a:solidFill>
              </a:rPr>
              <a:t>(приостановление, исключение)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2187904" y="3048163"/>
            <a:ext cx="8499280" cy="435491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Autofit/>
          </a:bodyPr>
          <a:lstStyle>
            <a:lvl1pPr algn="l" defTabSz="49892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  <a:t>3. Права заказчика оценки и экспертизы</a:t>
            </a: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9532" y="3384397"/>
            <a:ext cx="9865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008C6E"/>
                </a:solidFill>
              </a:rPr>
              <a:t>Расширение прав заказчика оценки и экспертизы:</a:t>
            </a:r>
            <a:endParaRPr lang="ru-RU" altLang="ru-RU" sz="1600" b="1" dirty="0">
              <a:solidFill>
                <a:srgbClr val="008C6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3206" y="3699628"/>
            <a:ext cx="984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Возможность возврата стоимости оценки </a:t>
            </a:r>
            <a:r>
              <a:rPr lang="ru-RU" sz="1600" i="1" dirty="0" smtClean="0">
                <a:solidFill>
                  <a:srgbClr val="0070C0"/>
                </a:solidFill>
              </a:rPr>
              <a:t>(платы за оценку)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  <a:endParaRPr lang="ru-RU" sz="1600" dirty="0">
              <a:solidFill>
                <a:srgbClr val="0070C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Возможность возврата стоимости экспертизы </a:t>
            </a:r>
            <a:r>
              <a:rPr lang="ru-RU" sz="1600" i="1" dirty="0" smtClean="0">
                <a:solidFill>
                  <a:srgbClr val="0070C0"/>
                </a:solidFill>
              </a:rPr>
              <a:t>(платы за экспертизу)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2147360" y="4553448"/>
            <a:ext cx="8499280" cy="435491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Autofit/>
          </a:bodyPr>
          <a:lstStyle>
            <a:lvl1pPr algn="l" defTabSz="49892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800" dirty="0">
                <a:solidFill>
                  <a:srgbClr val="003990"/>
                </a:solidFill>
                <a:cs typeface="Arial" pitchFamily="34" charset="0"/>
              </a:rPr>
              <a:t>4</a:t>
            </a:r>
            <a: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  <a:t>. Информационная открытость оценочной деятельности</a:t>
            </a: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2187904" y="3348909"/>
            <a:ext cx="7822473" cy="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2158435" y="4861031"/>
            <a:ext cx="7829686" cy="766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62503" y="4904050"/>
            <a:ext cx="511256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8C6E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8C6E"/>
                </a:solidFill>
              </a:rPr>
              <a:t>Совершенствование сервиса сводного реестра:</a:t>
            </a:r>
          </a:p>
          <a:p>
            <a:pPr algn="just"/>
            <a:endParaRPr lang="ru-RU" sz="300" b="1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доработка пользовательского интерфейса;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поиск </a:t>
            </a:r>
            <a:r>
              <a:rPr lang="ru-RU" sz="1600" dirty="0">
                <a:solidFill>
                  <a:srgbClr val="0070C0"/>
                </a:solidFill>
              </a:rPr>
              <a:t>по мерам дисциплинарного </a:t>
            </a:r>
            <a:r>
              <a:rPr lang="ru-RU" sz="1600" dirty="0" smtClean="0">
                <a:solidFill>
                  <a:srgbClr val="0070C0"/>
                </a:solidFill>
              </a:rPr>
              <a:t>воздействия;</a:t>
            </a:r>
            <a:endParaRPr lang="ru-RU" sz="16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внесение </a:t>
            </a:r>
            <a:r>
              <a:rPr lang="ru-RU" sz="1600" dirty="0">
                <a:solidFill>
                  <a:srgbClr val="0070C0"/>
                </a:solidFill>
              </a:rPr>
              <a:t>сведений о </a:t>
            </a:r>
            <a:r>
              <a:rPr lang="ru-RU" sz="1600" dirty="0" smtClean="0">
                <a:solidFill>
                  <a:srgbClr val="0070C0"/>
                </a:solidFill>
              </a:rPr>
              <a:t>частной практике, </a:t>
            </a:r>
          </a:p>
          <a:p>
            <a:pPr algn="just"/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    о </a:t>
            </a:r>
            <a:r>
              <a:rPr lang="ru-RU" sz="1600" dirty="0">
                <a:solidFill>
                  <a:srgbClr val="0070C0"/>
                </a:solidFill>
              </a:rPr>
              <a:t>приостановлении </a:t>
            </a:r>
            <a:r>
              <a:rPr lang="ru-RU" sz="1600" dirty="0" smtClean="0">
                <a:solidFill>
                  <a:srgbClr val="0070C0"/>
                </a:solidFill>
              </a:rPr>
              <a:t>оценочной деятельности.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81832" y="4687745"/>
            <a:ext cx="563407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just">
              <a:buAutoNum type="arabicPeriod"/>
            </a:pPr>
            <a:endParaRPr lang="ru-RU" sz="1600" dirty="0">
              <a:solidFill>
                <a:srgbClr val="0070C0"/>
              </a:solidFill>
            </a:endParaRPr>
          </a:p>
          <a:p>
            <a:pPr marL="914400" lvl="3" algn="just"/>
            <a:r>
              <a:rPr lang="ru-RU" sz="1600" b="1" dirty="0">
                <a:solidFill>
                  <a:srgbClr val="008C6E"/>
                </a:solidFill>
              </a:rPr>
              <a:t>Создание перечня оценочных компаний, оценщиков и </a:t>
            </a:r>
            <a:r>
              <a:rPr lang="ru-RU" sz="1600" b="1" dirty="0" smtClean="0">
                <a:solidFill>
                  <a:srgbClr val="008C6E"/>
                </a:solidFill>
              </a:rPr>
              <a:t>экспертов, предоставляющих </a:t>
            </a:r>
            <a:r>
              <a:rPr lang="ru-RU" sz="1600" b="1" dirty="0">
                <a:solidFill>
                  <a:srgbClr val="008C6E"/>
                </a:solidFill>
              </a:rPr>
              <a:t>услуги ненадлежащего </a:t>
            </a:r>
            <a:r>
              <a:rPr lang="ru-RU" sz="1600" b="1" dirty="0" smtClean="0">
                <a:solidFill>
                  <a:srgbClr val="008C6E"/>
                </a:solidFill>
              </a:rPr>
              <a:t>качества:</a:t>
            </a:r>
          </a:p>
          <a:p>
            <a:pPr marL="914400" lvl="3" algn="just"/>
            <a:endParaRPr lang="ru-RU" sz="300" b="1" dirty="0">
              <a:solidFill>
                <a:srgbClr val="0070C0"/>
              </a:solidFill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</a:rPr>
              <a:t>на основании данных </a:t>
            </a:r>
            <a:r>
              <a:rPr lang="ru-RU" sz="1600" dirty="0" err="1">
                <a:solidFill>
                  <a:srgbClr val="0070C0"/>
                </a:solidFill>
              </a:rPr>
              <a:t>Росимущества</a:t>
            </a:r>
            <a:r>
              <a:rPr lang="ru-RU" sz="1600" dirty="0">
                <a:solidFill>
                  <a:srgbClr val="0070C0"/>
                </a:solidFill>
              </a:rPr>
              <a:t>;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70C0"/>
                </a:solidFill>
              </a:rPr>
              <a:t>на основании </a:t>
            </a:r>
            <a:r>
              <a:rPr lang="ru-RU" sz="1600" dirty="0" smtClean="0">
                <a:solidFill>
                  <a:srgbClr val="0070C0"/>
                </a:solidFill>
              </a:rPr>
              <a:t>решений апелляционного </a:t>
            </a:r>
            <a:r>
              <a:rPr lang="ru-RU" sz="1600" dirty="0">
                <a:solidFill>
                  <a:srgbClr val="0070C0"/>
                </a:solidFill>
              </a:rPr>
              <a:t>органа.</a:t>
            </a:r>
          </a:p>
        </p:txBody>
      </p:sp>
    </p:spTree>
    <p:extLst>
      <p:ext uri="{BB962C8B-B14F-4D97-AF65-F5344CB8AC3E}">
        <p14:creationId xmlns:p14="http://schemas.microsoft.com/office/powerpoint/2010/main" val="20954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90697" y="345212"/>
            <a:ext cx="8499280" cy="435491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sz="1800" dirty="0" smtClean="0">
                <a:solidFill>
                  <a:srgbClr val="0070C0"/>
                </a:solidFill>
                <a:cs typeface="Arial" pitchFamily="34" charset="0"/>
              </a:rPr>
              <a:t>Регулирование, связанное с деятельностью </a:t>
            </a:r>
            <a:br>
              <a:rPr lang="ru-RU" altLang="ru-RU" sz="1800" dirty="0" smtClean="0">
                <a:solidFill>
                  <a:srgbClr val="0070C0"/>
                </a:solidFill>
                <a:cs typeface="Arial" pitchFamily="34" charset="0"/>
              </a:rPr>
            </a:br>
            <a:r>
              <a:rPr lang="ru-RU" altLang="ru-RU" sz="1800" dirty="0" smtClean="0">
                <a:solidFill>
                  <a:srgbClr val="0070C0"/>
                </a:solidFill>
                <a:cs typeface="Arial" pitchFamily="34" charset="0"/>
              </a:rPr>
              <a:t>рабочих органов совета</a:t>
            </a: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61055" y="6373982"/>
            <a:ext cx="900113" cy="365125"/>
          </a:xfrm>
        </p:spPr>
        <p:txBody>
          <a:bodyPr/>
          <a:lstStyle/>
          <a:p>
            <a:pPr>
              <a:defRPr/>
            </a:pPr>
            <a:fld id="{0126958A-D6FA-4543-9E6F-F3E06896E151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190697" y="1844824"/>
            <a:ext cx="792088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84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2700" indent="0"/>
            <a:r>
              <a:rPr lang="en-US" b="1" cap="all" dirty="0" smtClean="0">
                <a:solidFill>
                  <a:srgbClr val="003990"/>
                </a:solidFill>
                <a:latin typeface="Arial"/>
                <a:ea typeface="+mj-ea"/>
                <a:cs typeface="Arial" pitchFamily="34" charset="0"/>
              </a:rPr>
              <a:t>5</a:t>
            </a:r>
            <a:r>
              <a:rPr lang="ru-RU" b="1" cap="all" dirty="0" smtClean="0">
                <a:solidFill>
                  <a:srgbClr val="003990"/>
                </a:solidFill>
                <a:latin typeface="Arial"/>
                <a:ea typeface="+mj-ea"/>
                <a:cs typeface="Arial" pitchFamily="34" charset="0"/>
              </a:rPr>
              <a:t>. Стандартизация </a:t>
            </a:r>
            <a:r>
              <a:rPr lang="ru-RU" b="1" cap="all" dirty="0">
                <a:solidFill>
                  <a:srgbClr val="003990"/>
                </a:solidFill>
                <a:latin typeface="Arial"/>
                <a:ea typeface="+mj-ea"/>
                <a:cs typeface="Arial" pitchFamily="34" charset="0"/>
              </a:rPr>
              <a:t>оценочной </a:t>
            </a:r>
            <a:r>
              <a:rPr lang="ru-RU" b="1" cap="all" dirty="0" smtClean="0">
                <a:solidFill>
                  <a:srgbClr val="003990"/>
                </a:solidFill>
                <a:latin typeface="Arial"/>
                <a:ea typeface="+mj-ea"/>
                <a:cs typeface="Arial" pitchFamily="34" charset="0"/>
              </a:rPr>
              <a:t>деятельности</a:t>
            </a:r>
          </a:p>
          <a:p>
            <a:pPr marL="469900" indent="-457200">
              <a:buFont typeface="+mj-lt"/>
              <a:buAutoNum type="arabicPeriod" startAt="5"/>
            </a:pPr>
            <a:endParaRPr lang="ru-RU" b="1" cap="all" dirty="0">
              <a:solidFill>
                <a:srgbClr val="003990"/>
              </a:solidFill>
              <a:latin typeface="Arial"/>
              <a:ea typeface="+mj-ea"/>
              <a:cs typeface="Arial" pitchFamily="34" charset="0"/>
            </a:endParaRPr>
          </a:p>
          <a:p>
            <a:pPr marL="469900" indent="-457200">
              <a:buFont typeface="+mj-lt"/>
              <a:buAutoNum type="arabicPeriod" startAt="5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12700" indent="0"/>
            <a:r>
              <a:rPr lang="ru-RU" b="1" cap="all" dirty="0" smtClean="0">
                <a:solidFill>
                  <a:srgbClr val="003990"/>
                </a:solidFill>
                <a:latin typeface="Arial"/>
                <a:ea typeface="+mj-ea"/>
                <a:cs typeface="Arial" pitchFamily="34" charset="0"/>
              </a:rPr>
              <a:t>6. Методология </a:t>
            </a:r>
            <a:r>
              <a:rPr lang="ru-RU" b="1" cap="all" dirty="0">
                <a:solidFill>
                  <a:srgbClr val="003990"/>
                </a:solidFill>
                <a:latin typeface="Arial"/>
                <a:ea typeface="+mj-ea"/>
                <a:cs typeface="Arial" pitchFamily="34" charset="0"/>
              </a:rPr>
              <a:t>оценочной </a:t>
            </a:r>
            <a:r>
              <a:rPr lang="ru-RU" b="1" cap="all" dirty="0" smtClean="0">
                <a:solidFill>
                  <a:srgbClr val="003990"/>
                </a:solidFill>
                <a:latin typeface="Arial"/>
                <a:ea typeface="+mj-ea"/>
                <a:cs typeface="Arial" pitchFamily="34" charset="0"/>
              </a:rPr>
              <a:t>деятельности</a:t>
            </a:r>
            <a:endParaRPr lang="ru-RU" b="1" cap="all" dirty="0">
              <a:solidFill>
                <a:srgbClr val="003990"/>
              </a:solidFill>
              <a:latin typeface="Arial"/>
              <a:ea typeface="+mj-ea"/>
              <a:cs typeface="Arial" pitchFamily="34" charset="0"/>
            </a:endParaRPr>
          </a:p>
          <a:p>
            <a:pPr marL="469900" indent="-457200">
              <a:buFont typeface="+mj-lt"/>
              <a:buAutoNum type="arabicPeriod" startAt="5"/>
            </a:pPr>
            <a:endParaRPr lang="ru-RU" b="1" cap="all" dirty="0" smtClean="0">
              <a:solidFill>
                <a:srgbClr val="003990"/>
              </a:solidFill>
              <a:latin typeface="Arial"/>
              <a:ea typeface="+mj-ea"/>
              <a:cs typeface="Arial" pitchFamily="34" charset="0"/>
            </a:endParaRPr>
          </a:p>
          <a:p>
            <a:pPr marL="469900" indent="-457200">
              <a:buFont typeface="+mj-lt"/>
              <a:buAutoNum type="arabicPeriod" startAt="5"/>
            </a:pPr>
            <a:endParaRPr lang="ru-RU" b="1" cap="all" dirty="0">
              <a:solidFill>
                <a:srgbClr val="003990"/>
              </a:solidFill>
              <a:latin typeface="Arial"/>
              <a:ea typeface="+mj-ea"/>
              <a:cs typeface="Arial" pitchFamily="34" charset="0"/>
            </a:endParaRPr>
          </a:p>
          <a:p>
            <a:pPr marL="12700" indent="0"/>
            <a:r>
              <a:rPr lang="ru-RU" b="1" cap="all" dirty="0" smtClean="0">
                <a:solidFill>
                  <a:srgbClr val="003990"/>
                </a:solidFill>
                <a:latin typeface="Arial"/>
                <a:ea typeface="+mj-ea"/>
                <a:cs typeface="Arial" pitchFamily="34" charset="0"/>
              </a:rPr>
              <a:t>7. Образование </a:t>
            </a:r>
            <a:r>
              <a:rPr lang="ru-RU" b="1" cap="all" dirty="0">
                <a:solidFill>
                  <a:srgbClr val="003990"/>
                </a:solidFill>
                <a:latin typeface="Arial"/>
                <a:ea typeface="+mj-ea"/>
                <a:cs typeface="Arial" pitchFamily="34" charset="0"/>
              </a:rPr>
              <a:t>и квалификация </a:t>
            </a:r>
            <a:r>
              <a:rPr lang="ru-RU" b="1" cap="all" dirty="0" smtClean="0">
                <a:solidFill>
                  <a:srgbClr val="003990"/>
                </a:solidFill>
                <a:latin typeface="Arial"/>
                <a:ea typeface="+mj-ea"/>
                <a:cs typeface="Arial" pitchFamily="34" charset="0"/>
              </a:rPr>
              <a:t>оценщиков</a:t>
            </a:r>
            <a:endParaRPr lang="ru-RU" b="1" cap="all" dirty="0">
              <a:solidFill>
                <a:srgbClr val="003990"/>
              </a:solidFill>
              <a:latin typeface="Arial"/>
              <a:ea typeface="+mj-ea"/>
              <a:cs typeface="Arial" pitchFamily="34" charset="0"/>
            </a:endParaRPr>
          </a:p>
          <a:p>
            <a:pPr marL="469900" indent="-457200">
              <a:buFont typeface="+mj-lt"/>
              <a:buAutoNum type="arabicPeriod" startAt="5"/>
            </a:pPr>
            <a:endParaRPr lang="ru-RU" b="1" cap="all" dirty="0" smtClean="0">
              <a:solidFill>
                <a:srgbClr val="003990"/>
              </a:solidFill>
              <a:latin typeface="Arial"/>
              <a:ea typeface="+mj-ea"/>
              <a:cs typeface="Arial" pitchFamily="34" charset="0"/>
            </a:endParaRPr>
          </a:p>
          <a:p>
            <a:pPr marL="469900" indent="-457200">
              <a:buFont typeface="+mj-lt"/>
              <a:buAutoNum type="arabicPeriod" startAt="5"/>
            </a:pPr>
            <a:endParaRPr lang="ru-RU" b="1" cap="all" dirty="0">
              <a:solidFill>
                <a:srgbClr val="003990"/>
              </a:solidFill>
              <a:latin typeface="Arial"/>
              <a:ea typeface="+mj-ea"/>
              <a:cs typeface="Arial" pitchFamily="34" charset="0"/>
            </a:endParaRPr>
          </a:p>
          <a:p>
            <a:pPr marL="12700" indent="0"/>
            <a:r>
              <a:rPr lang="ru-RU" b="1" cap="all" dirty="0" smtClean="0">
                <a:solidFill>
                  <a:srgbClr val="003990"/>
                </a:solidFill>
                <a:latin typeface="Arial"/>
                <a:ea typeface="+mj-ea"/>
                <a:cs typeface="Arial" pitchFamily="34" charset="0"/>
              </a:rPr>
              <a:t>8. Электронный </a:t>
            </a:r>
            <a:r>
              <a:rPr lang="ru-RU" b="1" cap="all" dirty="0">
                <a:solidFill>
                  <a:srgbClr val="003990"/>
                </a:solidFill>
                <a:latin typeface="Arial"/>
                <a:ea typeface="+mj-ea"/>
                <a:cs typeface="Arial" pitchFamily="34" charset="0"/>
              </a:rPr>
              <a:t>документооборот в </a:t>
            </a:r>
            <a:r>
              <a:rPr lang="ru-RU" b="1" cap="all" dirty="0" smtClean="0">
                <a:solidFill>
                  <a:srgbClr val="003990"/>
                </a:solidFill>
                <a:latin typeface="Arial"/>
                <a:ea typeface="+mj-ea"/>
                <a:cs typeface="Arial" pitchFamily="34" charset="0"/>
              </a:rPr>
              <a:t>оценочной</a:t>
            </a:r>
            <a:br>
              <a:rPr lang="ru-RU" b="1" cap="all" dirty="0" smtClean="0">
                <a:solidFill>
                  <a:srgbClr val="003990"/>
                </a:solidFill>
                <a:latin typeface="Arial"/>
                <a:ea typeface="+mj-ea"/>
                <a:cs typeface="Arial" pitchFamily="34" charset="0"/>
              </a:rPr>
            </a:br>
            <a:r>
              <a:rPr lang="ru-RU" b="1" cap="all" dirty="0" smtClean="0">
                <a:solidFill>
                  <a:srgbClr val="003990"/>
                </a:solidFill>
                <a:latin typeface="Arial"/>
                <a:ea typeface="+mj-ea"/>
                <a:cs typeface="Arial" pitchFamily="34" charset="0"/>
              </a:rPr>
              <a:t>    деятельности</a:t>
            </a:r>
            <a:endParaRPr lang="ru-RU" b="1" cap="all" dirty="0">
              <a:solidFill>
                <a:srgbClr val="003990"/>
              </a:solidFill>
              <a:latin typeface="Arial"/>
              <a:ea typeface="+mj-ea"/>
              <a:cs typeface="Arial" pitchFamily="34" charset="0"/>
            </a:endParaRPr>
          </a:p>
          <a:p>
            <a:pPr marL="12700" indent="0"/>
            <a:endParaRPr lang="ru-RU" sz="1300" dirty="0" smtClean="0">
              <a:solidFill>
                <a:srgbClr val="0070C0"/>
              </a:solidFill>
            </a:endParaRPr>
          </a:p>
          <a:p>
            <a:pPr marL="12700" indent="0"/>
            <a:endParaRPr lang="ru-RU" sz="500" dirty="0" smtClean="0">
              <a:solidFill>
                <a:srgbClr val="0070C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213053" y="3068960"/>
            <a:ext cx="7548002" cy="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208631" y="2204864"/>
            <a:ext cx="7548002" cy="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190697" y="4996014"/>
            <a:ext cx="7548002" cy="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208631" y="3925941"/>
            <a:ext cx="7548002" cy="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2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28467" y="3429000"/>
            <a:ext cx="4464496" cy="1076867"/>
          </a:xfrm>
        </p:spPr>
        <p:txBody>
          <a:bodyPr/>
          <a:lstStyle/>
          <a:p>
            <a:r>
              <a:rPr lang="ru-RU" b="1" dirty="0" smtClean="0">
                <a:solidFill>
                  <a:srgbClr val="003990"/>
                </a:solidFill>
              </a:rPr>
              <a:t>СПАСИБО ЗА ВНИМАНИЕ!</a:t>
            </a:r>
            <a:endParaRPr lang="ru-RU" b="1" dirty="0">
              <a:solidFill>
                <a:srgbClr val="00399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49147" y="6309320"/>
            <a:ext cx="900113" cy="365125"/>
          </a:xfrm>
        </p:spPr>
        <p:txBody>
          <a:bodyPr/>
          <a:lstStyle/>
          <a:p>
            <a:pPr>
              <a:defRPr/>
            </a:pPr>
            <a:fld id="{0126958A-D6FA-4543-9E6F-F3E06896E151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Минэк20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 Минэк2016" id="{AB017207-53ED-41E9-A0CE-095873F4D09C}" vid="{FEAE2900-24A1-420D-8E0D-782A4B2BEE6E}"/>
    </a:ext>
  </a:extLst>
</a:theme>
</file>

<file path=ppt/theme/theme2.xml><?xml version="1.0" encoding="utf-8"?>
<a:theme xmlns:a="http://schemas.openxmlformats.org/drawingml/2006/main" name="Шмуц-ли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инэко 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Минэко 2017" id="{4DD7B926-B821-43E1-BBBD-365164AD2EE9}" vid="{636A4370-B6FC-4EB0-AE99-D8B88AC77221}"/>
    </a:ext>
  </a:extLst>
</a:theme>
</file>

<file path=ppt/theme/theme5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Минэк2016</Template>
  <TotalTime>84769</TotalTime>
  <Words>719</Words>
  <Application>Microsoft Office PowerPoint</Application>
  <PresentationFormat>Произвольный</PresentationFormat>
  <Paragraphs>152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Тема Минэк2016</vt:lpstr>
      <vt:lpstr>Шмуц-лист</vt:lpstr>
      <vt:lpstr>1_Внутренние страницы 2</vt:lpstr>
      <vt:lpstr>Минэко 2017</vt:lpstr>
      <vt:lpstr>1_Тема Office</vt:lpstr>
      <vt:lpstr>Презентация PowerPoint</vt:lpstr>
      <vt:lpstr>концепция развития оценочной деятельности  </vt:lpstr>
      <vt:lpstr>1. ответственность оценщиков, экспертов  и СРО оценщиков     1.1 ответственность по решениям апелляционного органа   </vt:lpstr>
      <vt:lpstr>1. ответственность оценщиков, экспертов  и СРО оценщиков     1.2 имущественная ответственность  </vt:lpstr>
      <vt:lpstr>1. ответственность оценщиков, экспертов  и СРО оценщиков     1.2 имущественная ответственность  </vt:lpstr>
      <vt:lpstr>1. ответственность оценщиков, экспертов  и СРО оценщиков     1.3 ответственность по коап   </vt:lpstr>
      <vt:lpstr>2. Требования к оценочным компаниям  </vt:lpstr>
      <vt:lpstr>Регулирование, связанное с деятельностью  рабочих органов совета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Сокращение сроков формирования Формализованного итогового решения.</dc:title>
  <dc:creator>Воронцова Анастасия Андреевна</dc:creator>
  <cp:lastModifiedBy>Алсу А. Кулахметова</cp:lastModifiedBy>
  <cp:revision>540</cp:revision>
  <cp:lastPrinted>2018-07-23T10:39:17Z</cp:lastPrinted>
  <dcterms:created xsi:type="dcterms:W3CDTF">2017-04-10T17:00:47Z</dcterms:created>
  <dcterms:modified xsi:type="dcterms:W3CDTF">2019-05-15T13:38:43Z</dcterms:modified>
</cp:coreProperties>
</file>